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  <p:sldMasterId id="2147483935" r:id="rId2"/>
  </p:sldMasterIdLst>
  <p:notesMasterIdLst>
    <p:notesMasterId r:id="rId34"/>
  </p:notesMasterIdLst>
  <p:sldIdLst>
    <p:sldId id="262" r:id="rId3"/>
    <p:sldId id="792" r:id="rId4"/>
    <p:sldId id="793" r:id="rId5"/>
    <p:sldId id="794" r:id="rId6"/>
    <p:sldId id="795" r:id="rId7"/>
    <p:sldId id="269" r:id="rId8"/>
    <p:sldId id="805" r:id="rId9"/>
    <p:sldId id="806" r:id="rId10"/>
    <p:sldId id="271" r:id="rId11"/>
    <p:sldId id="272" r:id="rId12"/>
    <p:sldId id="273" r:id="rId13"/>
    <p:sldId id="286" r:id="rId14"/>
    <p:sldId id="797" r:id="rId15"/>
    <p:sldId id="799" r:id="rId16"/>
    <p:sldId id="274" r:id="rId17"/>
    <p:sldId id="275" r:id="rId18"/>
    <p:sldId id="798" r:id="rId19"/>
    <p:sldId id="796" r:id="rId20"/>
    <p:sldId id="277" r:id="rId21"/>
    <p:sldId id="800" r:id="rId22"/>
    <p:sldId id="276" r:id="rId23"/>
    <p:sldId id="801" r:id="rId24"/>
    <p:sldId id="802" r:id="rId25"/>
    <p:sldId id="807" r:id="rId26"/>
    <p:sldId id="803" r:id="rId27"/>
    <p:sldId id="279" r:id="rId28"/>
    <p:sldId id="299" r:id="rId29"/>
    <p:sldId id="441" r:id="rId30"/>
    <p:sldId id="443" r:id="rId31"/>
    <p:sldId id="444" r:id="rId32"/>
    <p:sldId id="445" r:id="rId3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4AAE6"/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71429" autoAdjust="0"/>
  </p:normalViewPr>
  <p:slideViewPr>
    <p:cSldViewPr snapToGrid="0">
      <p:cViewPr varScale="1">
        <p:scale>
          <a:sx n="84" d="100"/>
          <a:sy n="84" d="100"/>
        </p:scale>
        <p:origin x="1402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F339-2980-48BE-89D5-368FF2D26E8D}" type="datetimeFigureOut">
              <a:rPr lang="zh-TW" altLang="en-US" smtClean="0"/>
              <a:t>2025/8/4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15B5-0933-4E4A-BAC6-0CF3AB566E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4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F70CA-1A78-4C67-A178-60072862808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08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05B0-482F-4AF2-8455-7E3B047184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National Tsing Hua University </a:t>
              </a:r>
              <a:endParaRPr lang="en-US" altLang="zh-TW" sz="2400" dirty="0">
                <a:effectLst/>
                <a:latin typeface="+mn-lt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8/4/2025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765-9BA3-4441-A899-CFDD860695B8}" type="datetime1">
              <a:rPr lang="en-US" altLang="zh-TW" smtClean="0"/>
              <a:t>8/4/2025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+mn-lt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70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EC1C-A736-450E-96EC-50F743A1E02B}" type="datetime1">
              <a:rPr lang="en-US" altLang="zh-TW" smtClean="0"/>
              <a:t>8/4/2025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/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National Tsing Hua University </a:t>
              </a:r>
              <a:endPara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 hasCustomPrompt="1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dirty="0"/>
              <a:t> 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8/4/2025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765-9BA3-4441-A899-CFDD860695B8}" type="datetime1">
              <a:rPr lang="en-US" altLang="zh-TW" smtClean="0"/>
              <a:t>8/4/2025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627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EC1C-A736-450E-96EC-50F743A1E02B}" type="datetime1">
              <a:rPr lang="en-US" altLang="zh-TW" smtClean="0"/>
              <a:t>8/4/2025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7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6F29-120D-87B4-6CD4-8C31D26F9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C27C8-7C4F-25B9-B90C-C839062CA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D779-592B-A378-C7C5-3E766110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92E-CEFF-410B-9973-95385FEB61B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8EA5-70FD-0C0C-8BC2-66CC017A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AFBC8-6430-C341-0769-DEEFDFFF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6F59-CBE2-4318-9937-7225F71E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8/4/2025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 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8/4/2025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tags" Target="../tags/tag24.xml"/><Relationship Id="rId7" Type="http://schemas.openxmlformats.org/officeDocument/2006/relationships/image" Target="../media/image4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9.xml"/><Relationship Id="rId7" Type="http://schemas.openxmlformats.org/officeDocument/2006/relationships/image" Target="../media/image4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5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530.png"/><Relationship Id="rId5" Type="http://schemas.openxmlformats.org/officeDocument/2006/relationships/image" Target="../media/image521.png"/><Relationship Id="rId4" Type="http://schemas.openxmlformats.org/officeDocument/2006/relationships/image" Target="../media/image511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7.xml"/><Relationship Id="rId7" Type="http://schemas.openxmlformats.org/officeDocument/2006/relationships/image" Target="../media/image6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44.xml"/><Relationship Id="rId7" Type="http://schemas.openxmlformats.org/officeDocument/2006/relationships/image" Target="../media/image6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.xml"/><Relationship Id="rId7" Type="http://schemas.openxmlformats.org/officeDocument/2006/relationships/image" Target="../media/image1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12637"/>
            <a:ext cx="7678738" cy="1754326"/>
          </a:xfrm>
        </p:spPr>
        <p:txBody>
          <a:bodyPr/>
          <a:lstStyle/>
          <a:p>
            <a:pPr algn="l" eaLnBrk="1" hangingPunct="1"/>
            <a:r>
              <a:rPr lang="en-US" altLang="zh-TW" sz="3600" dirty="0"/>
              <a:t>An Introduction to the Multichannel Rendezvous Problem-Part VI</a:t>
            </a:r>
          </a:p>
        </p:txBody>
      </p:sp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468313" y="2852738"/>
            <a:ext cx="777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Prof. Cheng-Shang Chang 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張正尚教授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Institute of Communications Engineering National Tsing Hua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50509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5FAC-1A87-64C6-D5E1-5AA650E6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326"/>
          </a:xfrm>
        </p:spPr>
        <p:txBody>
          <a:bodyPr>
            <a:normAutofit fontScale="90000"/>
          </a:bodyPr>
          <a:lstStyle/>
          <a:p>
            <a:r>
              <a:rPr lang="en-US" dirty="0"/>
              <a:t>Consistent channel hopping algorithm</a:t>
            </a:r>
          </a:p>
        </p:txBody>
      </p:sp>
      <p:pic>
        <p:nvPicPr>
          <p:cNvPr id="11" name="圖片 10" descr="\documentclass{article}&#10;\usepackage{amsmath,amssymb}&#10;\usepackage[margin=0in,paperwidth=4in,verbose,marginparwidth=0pt,marginparsep=0pt]{geometry}&#10;\pagestyle{empty}&#10;\begin{document}&#10;&#10;\begin{itemize}&#10;\item A CH algorithm is \textbf{consistent} if it uses a sequence of {\bf consistent} channel selection functions &#10;  \( \{ \phi_1, \phi_2, \ldots \} \).&#10;    \item Let \( \boldsymbol{\Pi} = \{ \pi_1, \pi_2, \ldots \} \) be a sequence of permutations over \( \{1, 2, \ldots, N\} \).&#10;    &#10;    \item Define a channel hopping algorithm \( \{ \phi_1, \phi_2, \ldots \} \) such that:&#10;    \[&#10;    \phi_t = \pi_t^{-1} \circ \phi^{\min} \circ \pi_t, \quad t = 1, 2, \ldots&#10;    \]&#10;    where \( \phi^{\min}(\mathbf{c}) = \min \mathbf{c} \) denotes the minimum selection function.&#10;    &#10;    \item This construction is referred to as the \textbf{\( \boldsymbol{\Pi} \)-algorithm}.&#10;    \item Every consistent CH algorithm can be represented as a \textbf{\( \boldsymbol{\Pi} \)-algorithm}.&#10;\end{itemize} &#10;&#10;\end{document}" title="IguanaTex Picture Display">
            <a:extLst>
              <a:ext uri="{FF2B5EF4-FFF2-40B4-BE49-F238E27FC236}">
                <a16:creationId xmlns:a16="http://schemas.microsoft.com/office/drawing/2014/main" id="{368783AF-EEFA-4303-A1B2-397D45DF16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0501" y="971811"/>
            <a:ext cx="7811068" cy="5040302"/>
          </a:xfrm>
          <a:prstGeom prst="rect">
            <a:avLst/>
          </a:prstGeom>
        </p:spPr>
      </p:pic>
      <p:pic>
        <p:nvPicPr>
          <p:cNvPr id="4" name="Picture 3" descr="\documentclass{article}&#10;\usepackage{amsmath,amssymb}&#10;\pagestyle{empty}&#10;\usepackage{xcolor}&#10;&#10;\begin{document}&#10;&#10;{\color{red}Designing a consistent CH algorithm = choosing permutations \( \{\pi_t\} \)}&#10;&#10;&#10;&#10;\end{document}" title="IguanaTex Picture Display">
            <a:extLst>
              <a:ext uri="{FF2B5EF4-FFF2-40B4-BE49-F238E27FC236}">
                <a16:creationId xmlns:a16="http://schemas.microsoft.com/office/drawing/2014/main" id="{545A8D76-2426-A488-E54F-8B97657DCF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0501" y="5134106"/>
            <a:ext cx="8225067" cy="279924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8" name="投影片編號版面配置區 17">
            <a:extLst>
              <a:ext uri="{FF2B5EF4-FFF2-40B4-BE49-F238E27FC236}">
                <a16:creationId xmlns:a16="http://schemas.microsoft.com/office/drawing/2014/main" id="{A641FEF9-B686-4C50-824C-4DED4262250E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7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C8E9-8799-30A2-E530-79FB6049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72" y="248274"/>
            <a:ext cx="8229600" cy="734653"/>
          </a:xfrm>
        </p:spPr>
        <p:txBody>
          <a:bodyPr>
            <a:normAutofit/>
          </a:bodyPr>
          <a:lstStyle/>
          <a:p>
            <a:r>
              <a:rPr lang="en-US" sz="2800" dirty="0"/>
              <a:t>Characterization of the set of rendezvous time slots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E4BC99-B8EB-0801-AE5C-20A7608387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5822" y="1115668"/>
            <a:ext cx="8303861" cy="4511615"/>
          </a:xfrm>
          <a:prstGeom prst="rect">
            <a:avLst/>
          </a:prstGeom>
        </p:spPr>
      </p:pic>
      <p:sp>
        <p:nvSpPr>
          <p:cNvPr id="3" name="投影片編號版面配置區 17">
            <a:extLst>
              <a:ext uri="{FF2B5EF4-FFF2-40B4-BE49-F238E27FC236}">
                <a16:creationId xmlns:a16="http://schemas.microsoft.com/office/drawing/2014/main" id="{643ADB19-9A3C-F21F-3783-6E8FFF2E8009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圖片 4" descr="\documentclass{article}&#10;\usepackage{amsmath,amssymb}&#10;\pagestyle{empty}&#10;\usepackage{xcolor}&#10;&#10;\begin{document}&#10;&#10;{\color{red} $\mathcal{T}_i$ is the set of time slots that the fictitious user hops on channel $i$}&#10;&#10;&#10;&#10;\end{document}" title="IguanaTex Picture Display">
            <a:extLst>
              <a:ext uri="{FF2B5EF4-FFF2-40B4-BE49-F238E27FC236}">
                <a16:creationId xmlns:a16="http://schemas.microsoft.com/office/drawing/2014/main" id="{0B095261-9389-6DD0-2565-C81D50003C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11702" y="4064000"/>
            <a:ext cx="7326476" cy="230095"/>
          </a:xfrm>
          <a:prstGeom prst="rect">
            <a:avLst/>
          </a:prstGeom>
        </p:spPr>
      </p:pic>
      <p:pic>
        <p:nvPicPr>
          <p:cNvPr id="7" name="圖片 6" descr="\documentclass{article}&#10;\usepackage{amsmath,amssymb}&#10;\pagestyle{empty}&#10;\usepackage{xcolor}&#10;&#10;\begin{document}&#10;&#10;{\color{red} $\mathcal{T}$ is the set of time slots that the fictitious user hops on a common channel}&#10;&#10;&#10;&#10;\end{document}" title="IguanaTex Picture Display">
            <a:extLst>
              <a:ext uri="{FF2B5EF4-FFF2-40B4-BE49-F238E27FC236}">
                <a16:creationId xmlns:a16="http://schemas.microsoft.com/office/drawing/2014/main" id="{7CC5557E-C645-BD1D-14C1-1D44F66B43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4764" y="5760024"/>
            <a:ext cx="8335238" cy="2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9578-4FF5-F9D7-DD2C-F51BB36A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Characterization of the set of rendezvous time slots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D159A5-8932-50F7-141F-D9A6FB8868F9}"/>
              </a:ext>
            </a:extLst>
          </p:cNvPr>
          <p:cNvSpPr/>
          <p:nvPr/>
        </p:nvSpPr>
        <p:spPr>
          <a:xfrm>
            <a:off x="5841043" y="1779528"/>
            <a:ext cx="1255237" cy="1225514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52387E-DF1B-C45F-2590-E4F7F2B682FD}"/>
              </a:ext>
            </a:extLst>
          </p:cNvPr>
          <p:cNvSpPr/>
          <p:nvPr/>
        </p:nvSpPr>
        <p:spPr>
          <a:xfrm>
            <a:off x="5104429" y="1814252"/>
            <a:ext cx="1255237" cy="1225514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59DFB0-2628-A3D4-CD4C-C39F6BA5E285}"/>
              </a:ext>
            </a:extLst>
          </p:cNvPr>
          <p:cNvSpPr/>
          <p:nvPr/>
        </p:nvSpPr>
        <p:spPr>
          <a:xfrm>
            <a:off x="1877296" y="3499295"/>
            <a:ext cx="633116" cy="618125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A34C9-8676-C8BF-3690-1C602B0BC917}"/>
              </a:ext>
            </a:extLst>
          </p:cNvPr>
          <p:cNvSpPr/>
          <p:nvPr/>
        </p:nvSpPr>
        <p:spPr>
          <a:xfrm>
            <a:off x="1560738" y="3499295"/>
            <a:ext cx="633116" cy="618125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820EB-A877-1824-D0B3-A8677BEDBF54}"/>
                  </a:ext>
                </a:extLst>
              </p:cNvPr>
              <p:cNvSpPr txBox="1"/>
              <p:nvPr/>
            </p:nvSpPr>
            <p:spPr>
              <a:xfrm>
                <a:off x="994408" y="3639002"/>
                <a:ext cx="291169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7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d>
                      <m:dPr>
                        <m:ctrlPr>
                          <a:rPr kumimoji="0" lang="en-GB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        </m:t>
                        </m:r>
                      </m:e>
                    </m:d>
                    <m:r>
                      <a:rPr kumimoji="0" lang="en-CA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CA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r>
                      <a:rPr kumimoji="0" lang="en-CA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820EB-A877-1824-D0B3-A8677BEDB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08" y="3639002"/>
                <a:ext cx="2911695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BA6227-0B24-AC36-2F00-1D1244F490A2}"/>
              </a:ext>
            </a:extLst>
          </p:cNvPr>
          <p:cNvSpPr/>
          <p:nvPr/>
        </p:nvSpPr>
        <p:spPr>
          <a:xfrm>
            <a:off x="3845021" y="3562796"/>
            <a:ext cx="326828" cy="537833"/>
          </a:xfrm>
          <a:custGeom>
            <a:avLst/>
            <a:gdLst>
              <a:gd name="connsiteX0" fmla="*/ 217885 w 435770"/>
              <a:gd name="connsiteY0" fmla="*/ 0 h 717110"/>
              <a:gd name="connsiteX1" fmla="*/ 249680 w 435770"/>
              <a:gd name="connsiteY1" fmla="*/ 16849 h 717110"/>
              <a:gd name="connsiteX2" fmla="*/ 435770 w 435770"/>
              <a:gd name="connsiteY2" fmla="*/ 358555 h 717110"/>
              <a:gd name="connsiteX3" fmla="*/ 249680 w 435770"/>
              <a:gd name="connsiteY3" fmla="*/ 700261 h 717110"/>
              <a:gd name="connsiteX4" fmla="*/ 217885 w 435770"/>
              <a:gd name="connsiteY4" fmla="*/ 717110 h 717110"/>
              <a:gd name="connsiteX5" fmla="*/ 186090 w 435770"/>
              <a:gd name="connsiteY5" fmla="*/ 700261 h 717110"/>
              <a:gd name="connsiteX6" fmla="*/ 0 w 435770"/>
              <a:gd name="connsiteY6" fmla="*/ 358555 h 717110"/>
              <a:gd name="connsiteX7" fmla="*/ 186090 w 435770"/>
              <a:gd name="connsiteY7" fmla="*/ 16849 h 71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770" h="717110">
                <a:moveTo>
                  <a:pt x="217885" y="0"/>
                </a:moveTo>
                <a:lnTo>
                  <a:pt x="249680" y="16849"/>
                </a:lnTo>
                <a:cubicBezTo>
                  <a:pt x="361954" y="90904"/>
                  <a:pt x="435770" y="216313"/>
                  <a:pt x="435770" y="358555"/>
                </a:cubicBezTo>
                <a:cubicBezTo>
                  <a:pt x="435770" y="500797"/>
                  <a:pt x="361954" y="626206"/>
                  <a:pt x="249680" y="700261"/>
                </a:cubicBezTo>
                <a:lnTo>
                  <a:pt x="217885" y="717110"/>
                </a:lnTo>
                <a:lnTo>
                  <a:pt x="186090" y="700261"/>
                </a:lnTo>
                <a:cubicBezTo>
                  <a:pt x="73816" y="626206"/>
                  <a:pt x="0" y="500797"/>
                  <a:pt x="0" y="358555"/>
                </a:cubicBezTo>
                <a:cubicBezTo>
                  <a:pt x="0" y="216313"/>
                  <a:pt x="73816" y="90904"/>
                  <a:pt x="186090" y="16849"/>
                </a:cubicBezTo>
                <a:close/>
              </a:path>
            </a:pathLst>
          </a:custGeom>
          <a:noFill/>
          <a:ln w="41275">
            <a:gradFill flip="none" rotWithShape="1">
              <a:gsLst>
                <a:gs pos="38000">
                  <a:srgbClr val="0070C0"/>
                </a:gs>
                <a:gs pos="45000">
                  <a:schemeClr val="accent1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44E9E3-8E3B-0FEC-09AA-BFBFEA2E1927}"/>
              </a:ext>
            </a:extLst>
          </p:cNvPr>
          <p:cNvSpPr/>
          <p:nvPr/>
        </p:nvSpPr>
        <p:spPr>
          <a:xfrm>
            <a:off x="2997353" y="5211489"/>
            <a:ext cx="633116" cy="618125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06C1A7-C510-604F-FA1B-9F19C0E4D23C}"/>
                  </a:ext>
                </a:extLst>
              </p:cNvPr>
              <p:cNvSpPr txBox="1"/>
              <p:nvPr/>
            </p:nvSpPr>
            <p:spPr>
              <a:xfrm>
                <a:off x="263619" y="5312802"/>
                <a:ext cx="4756046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𝜙</m:t>
                      </m:r>
                      <m:r>
                        <a:rPr kumimoji="0" lang="en-US" sz="27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d>
                        <m:dPr>
                          <m:ctrlPr>
                            <a:rPr kumimoji="0" lang="en-GB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</m:t>
                          </m:r>
                        </m:e>
                      </m:d>
                      <m:r>
                        <a:rPr kumimoji="0" lang="en-GB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𝜙</m:t>
                      </m:r>
                      <m:r>
                        <a:rPr kumimoji="0" lang="en-US" sz="27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d>
                        <m:dPr>
                          <m:ctrlPr>
                            <a:rPr kumimoji="0" lang="en-GB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</m:t>
                          </m:r>
                        </m:e>
                      </m:d>
                      <m:r>
                        <a:rPr kumimoji="0" lang="en-CA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CA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kumimoji="0" lang="en-GB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</m:oMath>
                  </m:oMathPara>
                </a14:m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06C1A7-C510-604F-FA1B-9F19C0E4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19" y="5312802"/>
                <a:ext cx="4756046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9CE601-2F4E-EA0B-12FF-FDE0F112C517}"/>
              </a:ext>
            </a:extLst>
          </p:cNvPr>
          <p:cNvSpPr/>
          <p:nvPr/>
        </p:nvSpPr>
        <p:spPr>
          <a:xfrm>
            <a:off x="4986868" y="5251635"/>
            <a:ext cx="326828" cy="537833"/>
          </a:xfrm>
          <a:custGeom>
            <a:avLst/>
            <a:gdLst>
              <a:gd name="connsiteX0" fmla="*/ 217885 w 435770"/>
              <a:gd name="connsiteY0" fmla="*/ 0 h 717110"/>
              <a:gd name="connsiteX1" fmla="*/ 249680 w 435770"/>
              <a:gd name="connsiteY1" fmla="*/ 16849 h 717110"/>
              <a:gd name="connsiteX2" fmla="*/ 435770 w 435770"/>
              <a:gd name="connsiteY2" fmla="*/ 358555 h 717110"/>
              <a:gd name="connsiteX3" fmla="*/ 249680 w 435770"/>
              <a:gd name="connsiteY3" fmla="*/ 700261 h 717110"/>
              <a:gd name="connsiteX4" fmla="*/ 217885 w 435770"/>
              <a:gd name="connsiteY4" fmla="*/ 717110 h 717110"/>
              <a:gd name="connsiteX5" fmla="*/ 186090 w 435770"/>
              <a:gd name="connsiteY5" fmla="*/ 700261 h 717110"/>
              <a:gd name="connsiteX6" fmla="*/ 0 w 435770"/>
              <a:gd name="connsiteY6" fmla="*/ 358555 h 717110"/>
              <a:gd name="connsiteX7" fmla="*/ 186090 w 435770"/>
              <a:gd name="connsiteY7" fmla="*/ 16849 h 71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770" h="717110">
                <a:moveTo>
                  <a:pt x="217885" y="0"/>
                </a:moveTo>
                <a:lnTo>
                  <a:pt x="249680" y="16849"/>
                </a:lnTo>
                <a:cubicBezTo>
                  <a:pt x="361954" y="90904"/>
                  <a:pt x="435770" y="216313"/>
                  <a:pt x="435770" y="358555"/>
                </a:cubicBezTo>
                <a:cubicBezTo>
                  <a:pt x="435770" y="500797"/>
                  <a:pt x="361954" y="626206"/>
                  <a:pt x="249680" y="700261"/>
                </a:cubicBezTo>
                <a:lnTo>
                  <a:pt x="217885" y="717110"/>
                </a:lnTo>
                <a:lnTo>
                  <a:pt x="186090" y="700261"/>
                </a:lnTo>
                <a:cubicBezTo>
                  <a:pt x="73816" y="626206"/>
                  <a:pt x="0" y="500797"/>
                  <a:pt x="0" y="358555"/>
                </a:cubicBezTo>
                <a:cubicBezTo>
                  <a:pt x="0" y="216313"/>
                  <a:pt x="73816" y="90904"/>
                  <a:pt x="186090" y="16849"/>
                </a:cubicBezTo>
                <a:close/>
              </a:path>
            </a:pathLst>
          </a:custGeom>
          <a:noFill/>
          <a:ln w="41275">
            <a:gradFill flip="none" rotWithShape="1">
              <a:gsLst>
                <a:gs pos="45000">
                  <a:srgbClr val="0070C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932ECF-BFF3-4099-2F11-C45396B809B9}"/>
              </a:ext>
            </a:extLst>
          </p:cNvPr>
          <p:cNvSpPr/>
          <p:nvPr/>
        </p:nvSpPr>
        <p:spPr>
          <a:xfrm>
            <a:off x="946912" y="5211489"/>
            <a:ext cx="633116" cy="618125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BF0E2-6D88-0484-761C-82C7EFB75213}"/>
              </a:ext>
            </a:extLst>
          </p:cNvPr>
          <p:cNvSpPr txBox="1"/>
          <p:nvPr/>
        </p:nvSpPr>
        <p:spPr>
          <a:xfrm>
            <a:off x="2354118" y="437191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ssistant" pitchFamily="2" charset="-79"/>
              </a:rPr>
              <a:t>↓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03BF0-B034-D856-7099-E5A301ED6F10}"/>
              </a:ext>
            </a:extLst>
          </p:cNvPr>
          <p:cNvSpPr txBox="1"/>
          <p:nvPr/>
        </p:nvSpPr>
        <p:spPr>
          <a:xfrm>
            <a:off x="2684978" y="4361825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ssistant" pitchFamily="2" charset="-79"/>
              </a:rPr>
              <a:t>↑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1DDD9-D7C0-C2CE-4BB0-3BD66A9D4B6E}"/>
              </a:ext>
            </a:extLst>
          </p:cNvPr>
          <p:cNvSpPr txBox="1"/>
          <p:nvPr/>
        </p:nvSpPr>
        <p:spPr>
          <a:xfrm>
            <a:off x="3980558" y="1175265"/>
            <a:ext cx="45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Fictious User (Union of the available channels of the two users)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1ACC22-AD4F-D3F4-FF09-DC2ED7E0E972}"/>
              </a:ext>
            </a:extLst>
          </p:cNvPr>
          <p:cNvSpPr/>
          <p:nvPr/>
        </p:nvSpPr>
        <p:spPr>
          <a:xfrm>
            <a:off x="2301487" y="1726152"/>
            <a:ext cx="1255237" cy="1225514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F602AB-5ED1-C984-6738-362AFD3E9FAC}"/>
              </a:ext>
            </a:extLst>
          </p:cNvPr>
          <p:cNvSpPr/>
          <p:nvPr/>
        </p:nvSpPr>
        <p:spPr>
          <a:xfrm>
            <a:off x="682312" y="1772742"/>
            <a:ext cx="1255237" cy="1225514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733D5F-AD74-F45B-8012-C933DC30D21C}"/>
              </a:ext>
            </a:extLst>
          </p:cNvPr>
          <p:cNvSpPr txBox="1"/>
          <p:nvPr/>
        </p:nvSpPr>
        <p:spPr>
          <a:xfrm>
            <a:off x="889586" y="1342243"/>
            <a:ext cx="82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User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403F5F-EA26-71E8-C353-4D33E3BF8F1E}"/>
              </a:ext>
            </a:extLst>
          </p:cNvPr>
          <p:cNvSpPr txBox="1"/>
          <p:nvPr/>
        </p:nvSpPr>
        <p:spPr>
          <a:xfrm>
            <a:off x="2429259" y="1360257"/>
            <a:ext cx="82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User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76BDE-F4F5-59BF-9A93-43E1F6DEEE13}"/>
              </a:ext>
            </a:extLst>
          </p:cNvPr>
          <p:cNvSpPr txBox="1"/>
          <p:nvPr/>
        </p:nvSpPr>
        <p:spPr>
          <a:xfrm>
            <a:off x="5378116" y="3632598"/>
            <a:ext cx="352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channel selection of the fictious user is a common channel</a:t>
            </a:r>
            <a:r>
              <a:rPr kumimoji="0" lang="en-C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time t.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B0F5BF-9124-CF12-D9F4-DC61A031B784}"/>
              </a:ext>
            </a:extLst>
          </p:cNvPr>
          <p:cNvSpPr txBox="1"/>
          <p:nvPr/>
        </p:nvSpPr>
        <p:spPr>
          <a:xfrm>
            <a:off x="6464907" y="438201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ssistant" pitchFamily="2" charset="-79"/>
              </a:rPr>
              <a:t>↓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B8A541-F693-241B-3611-3AEFCBA4D74F}"/>
              </a:ext>
            </a:extLst>
          </p:cNvPr>
          <p:cNvSpPr txBox="1"/>
          <p:nvPr/>
        </p:nvSpPr>
        <p:spPr>
          <a:xfrm>
            <a:off x="6795767" y="437191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ssistant" pitchFamily="2" charset="-79"/>
              </a:rPr>
              <a:t>↑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B15FF6-BD93-C1DE-8373-35456215E287}"/>
              </a:ext>
            </a:extLst>
          </p:cNvPr>
          <p:cNvSpPr/>
          <p:nvPr/>
        </p:nvSpPr>
        <p:spPr>
          <a:xfrm>
            <a:off x="5416042" y="3543061"/>
            <a:ext cx="3486565" cy="7714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4700-A0F7-0A0E-A393-341994A03F91}"/>
              </a:ext>
            </a:extLst>
          </p:cNvPr>
          <p:cNvSpPr txBox="1"/>
          <p:nvPr/>
        </p:nvSpPr>
        <p:spPr>
          <a:xfrm>
            <a:off x="5545989" y="5189973"/>
            <a:ext cx="325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User 1 and User 2 rendezvous</a:t>
            </a:r>
            <a:r>
              <a:rPr kumimoji="0" lang="en-C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time t.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D66E6F-9D1F-B397-083D-321290935E5B}"/>
              </a:ext>
            </a:extLst>
          </p:cNvPr>
          <p:cNvSpPr/>
          <p:nvPr/>
        </p:nvSpPr>
        <p:spPr>
          <a:xfrm>
            <a:off x="5378116" y="5106634"/>
            <a:ext cx="3524491" cy="7714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投影片編號版面配置區 17">
            <a:extLst>
              <a:ext uri="{FF2B5EF4-FFF2-40B4-BE49-F238E27FC236}">
                <a16:creationId xmlns:a16="http://schemas.microsoft.com/office/drawing/2014/main" id="{60DA4435-4601-0100-A044-822C4D6C864E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367E07D-18B1-3994-F027-6BF522A4F4AB}"/>
              </a:ext>
            </a:extLst>
          </p:cNvPr>
          <p:cNvSpPr txBox="1"/>
          <p:nvPr/>
        </p:nvSpPr>
        <p:spPr>
          <a:xfrm>
            <a:off x="1135185" y="4497253"/>
            <a:ext cx="16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Consistency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25B4D8E-22DE-CB45-B54B-A630B8A349A8}"/>
              </a:ext>
            </a:extLst>
          </p:cNvPr>
          <p:cNvSpPr txBox="1"/>
          <p:nvPr/>
        </p:nvSpPr>
        <p:spPr>
          <a:xfrm>
            <a:off x="3034624" y="4487611"/>
            <a:ext cx="16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Contradiction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22" grpId="0"/>
      <p:bldP spid="23" grpId="0"/>
      <p:bldP spid="24" grpId="0"/>
      <p:bldP spid="25" grpId="0" animBg="1"/>
      <p:bldP spid="26" grpId="0"/>
      <p:bldP spid="27" grpId="0" animBg="1"/>
      <p:bldP spid="1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A4BA4-EE9A-DC8C-6A5E-FDD673EAB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C531-B934-CEDF-BBEC-384A9616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33" y="303153"/>
            <a:ext cx="8229600" cy="734653"/>
          </a:xfrm>
        </p:spPr>
        <p:txBody>
          <a:bodyPr>
            <a:normAutofit/>
          </a:bodyPr>
          <a:lstStyle/>
          <a:p>
            <a:r>
              <a:rPr lang="en-US" sz="2800" dirty="0"/>
              <a:t>Characterization of the set of rendezvous time slots</a:t>
            </a:r>
          </a:p>
        </p:txBody>
      </p:sp>
      <p:sp>
        <p:nvSpPr>
          <p:cNvPr id="28" name="橢圓 9 2">
            <a:extLst>
              <a:ext uri="{FF2B5EF4-FFF2-40B4-BE49-F238E27FC236}">
                <a16:creationId xmlns:a16="http://schemas.microsoft.com/office/drawing/2014/main" id="{D7474D86-0C98-B00B-2D2D-EF0DBED6320E}"/>
              </a:ext>
            </a:extLst>
          </p:cNvPr>
          <p:cNvSpPr/>
          <p:nvPr/>
        </p:nvSpPr>
        <p:spPr>
          <a:xfrm rot="5400000">
            <a:off x="6247784" y="2067018"/>
            <a:ext cx="383120" cy="353502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投影片編號版面配置區 17">
            <a:extLst>
              <a:ext uri="{FF2B5EF4-FFF2-40B4-BE49-F238E27FC236}">
                <a16:creationId xmlns:a16="http://schemas.microsoft.com/office/drawing/2014/main" id="{B9B2348C-4F40-F23E-D673-55ED7478A6F7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80B226-1B85-8D68-B1E5-1FC7BC0E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05" y="2867758"/>
            <a:ext cx="3086690" cy="1503362"/>
          </a:xfrm>
          <a:prstGeom prst="rect">
            <a:avLst/>
          </a:prstGeom>
        </p:spPr>
      </p:pic>
      <p:pic>
        <p:nvPicPr>
          <p:cNvPr id="12" name="圖片 11" descr="\documentclass{article}&#10;\usepackage{amsmath}&#10;\pagestyle{empty}&#10;\begin{document}&#10;&#10;Example: $N=6$, $\mathbf{c}_1=\{1,2,4\}$ and $\mathbf{c}_2=\{2,5\}$.\\ Then $\mathbf{c}_0=\{1,2,4,5\}$. &#10;&#10;&#10;&#10;\end{document}" title="IguanaTex Picture Display">
            <a:extLst>
              <a:ext uri="{FF2B5EF4-FFF2-40B4-BE49-F238E27FC236}">
                <a16:creationId xmlns:a16="http://schemas.microsoft.com/office/drawing/2014/main" id="{F938653C-F33D-75B7-BE9A-913AA9884E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7203" y="1322706"/>
            <a:ext cx="6965684" cy="689970"/>
          </a:xfrm>
          <a:prstGeom prst="rect">
            <a:avLst/>
          </a:prstGeom>
        </p:spPr>
      </p:pic>
      <p:pic>
        <p:nvPicPr>
          <p:cNvPr id="4" name="圖片 3" descr="\documentclass{article}&#10;\usepackage{amsmath}&#10;\pagestyle{empty}&#10;\begin{document}&#10;&#10;&#10;\begin{tabular}{|c|c|c|c|}&#10;\hline&#10;$t$ &amp; $\phi_t(\mathbf{c}_0)$ &amp; $\phi_t(\mathbf{c}_1)$ &amp; $\phi_t(\mathbf{c}_2)$ \\ \hline&#10;1 &amp; 5 &amp; 1 &amp; 5 \\ \hline&#10;2 &amp; 4 &amp; 4 &amp; 5 \\ \hline&#10;3 &amp; 5 &amp; 4 &amp; 5 \\ \hline&#10;4 &amp; 2 &amp; 2 &amp; 2 \\ \hline&#10;5 &amp; 2 &amp; 2 &amp; 2 \\ \hline&#10;6 &amp; 1 &amp; 1 &amp; 2 \\ \hline&#10;7 &amp; 5 &amp; 1 &amp; 5 \\ \hline&#10;8 &amp; 4 &amp; 4 &amp; 5 \\ \hline&#10;\end{tabular}&#10;&#10;&#10;\end{document}" title="IguanaTex Picture Display">
            <a:extLst>
              <a:ext uri="{FF2B5EF4-FFF2-40B4-BE49-F238E27FC236}">
                <a16:creationId xmlns:a16="http://schemas.microsoft.com/office/drawing/2014/main" id="{ED0C8E0D-405D-BC72-163E-AC87B2AF87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94328" y="2197128"/>
            <a:ext cx="4326341" cy="3338166"/>
          </a:xfrm>
          <a:prstGeom prst="rect">
            <a:avLst/>
          </a:prstGeom>
        </p:spPr>
      </p:pic>
      <p:sp>
        <p:nvSpPr>
          <p:cNvPr id="5" name="橢圓 9 2">
            <a:extLst>
              <a:ext uri="{FF2B5EF4-FFF2-40B4-BE49-F238E27FC236}">
                <a16:creationId xmlns:a16="http://schemas.microsoft.com/office/drawing/2014/main" id="{0F81BBC9-CEF6-DBE2-4609-C4EB000F728B}"/>
              </a:ext>
            </a:extLst>
          </p:cNvPr>
          <p:cNvSpPr/>
          <p:nvPr/>
        </p:nvSpPr>
        <p:spPr>
          <a:xfrm rot="5400000">
            <a:off x="6300100" y="2397822"/>
            <a:ext cx="383119" cy="363965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BD348-86C0-4B5E-44AE-CCBDA753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0B433-82C6-C497-CE7D-6D979432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en-US" dirty="0"/>
              <a:t>One-cycle permutation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55004A-B6B7-CA32-9DC0-8E1BAB86F8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5835" y="1048001"/>
            <a:ext cx="8329143" cy="4959290"/>
          </a:xfrm>
          <a:prstGeom prst="rect">
            <a:avLst/>
          </a:prstGeom>
        </p:spPr>
      </p:pic>
      <p:pic>
        <p:nvPicPr>
          <p:cNvPr id="6" name="圖片 5" descr="\documentclass{article}&#10;\usepackage{amsmath,amssymb}&#10;\pagestyle{empty}&#10;\usepackage{xcolor}&#10;&#10;\begin{document}&#10;&#10;{\color{red} $N=7$, $(2,3,4,5,6,7,1)$}&#10;&#10;&#10;&#10;\end{document}" title="IguanaTex Picture Display">
            <a:extLst>
              <a:ext uri="{FF2B5EF4-FFF2-40B4-BE49-F238E27FC236}">
                <a16:creationId xmlns:a16="http://schemas.microsoft.com/office/drawing/2014/main" id="{D44A8E20-CE66-C1EE-0AEA-AAE8783395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65254" y="5419677"/>
            <a:ext cx="2572190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33B24E-8B6C-832D-7514-461364B38B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6" y="1229416"/>
            <a:ext cx="8330607" cy="4981140"/>
          </a:xfrm>
          <a:prstGeom prst="rect">
            <a:avLst/>
          </a:prstGeom>
        </p:spPr>
      </p:pic>
      <p:sp>
        <p:nvSpPr>
          <p:cNvPr id="11" name="投影片編號版面配置區 17">
            <a:extLst>
              <a:ext uri="{FF2B5EF4-FFF2-40B4-BE49-F238E27FC236}">
                <a16:creationId xmlns:a16="http://schemas.microsoft.com/office/drawing/2014/main" id="{CB49BF73-AD54-F8BA-76A3-F5E46CFAEA44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11FF65B-6DA5-AAA9-5149-0255BB5E94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9315" y="172035"/>
                <a:ext cx="8513482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dirty="0"/>
                  <a:t>-algorithm with o</a:t>
                </a:r>
                <a:r>
                  <a:rPr lang="en-US" altLang="zh-CN" dirty="0"/>
                  <a:t>ne-cycle</a:t>
                </a:r>
                <a:r>
                  <a:rPr lang="en-US" dirty="0"/>
                  <a:t> permutation</a:t>
                </a: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11FF65B-6DA5-AAA9-5149-0255BB5E9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315" y="172035"/>
                <a:ext cx="8513482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667A025-390B-B853-EA1C-A3437C56DE11}"/>
              </a:ext>
            </a:extLst>
          </p:cNvPr>
          <p:cNvSpPr txBox="1"/>
          <p:nvPr/>
        </p:nvSpPr>
        <p:spPr>
          <a:xfrm>
            <a:off x="6061235" y="4198331"/>
            <a:ext cx="273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Consider a fictious user with all the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387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\documentclass{article}&#10;\usepackage{amsmath,amssymb}&#10;\usepackage[margin=0in,paperwidth=4in,verbose,marginparwidth=0pt,marginparsep=0pt]{geometry}&#10;\pagestyle{empty}&#10;\begin{document}&#10;&#10;&#10;\begin{itemize}&#10;  \item Assume both users use \( \Pi \)-algorithm with i.i.d. random permutations:&#10;  \[ \phi_t = \pi_t^{-1} \circ \phi^{\min} \circ \pi_t \]&#10;  \item At each time \( t \), channel selected by fictitious user 0 is uniformly random from \( \mathbf{c}_1 \cup \mathbf{c}_2 \). Rendezvous occurs if selected channel lies in \( \mathbf{c}_1 \cap \mathbf{c}_2 \).&#10;\item The probability  that the two users rendezvous at time $t$ is&#10;$$P \Big (\phi_t({\bf c}_1 \cup {\bf c}_2) \in {\bf c}_1 \cap {\bf c}_2 \Big )= \frac{|{\bf c}_1 \cap {\bf c}_2|}{|{\bf c}_1 \cup {\bf c}_2|}=J.$$&#10; \item Since the CH sequence of user 0 is an i.i.d. sequence, the TTR is geometrically distributed with mean $1/J$. Thus, the ETTR is $1/J$.  &#10;&#10;&#10;%\item Jaccard index:   \[ J = \frac{|\mathbf{c}_1 \cap \mathbf{c}_2|}{|\mathbf{c}_1 \cup \mathbf{c}_2|} = \frac{n_{1,2}}{n_1 + n_2 - n_{1,2}} \]&#10;&#10;  %\item Realized via pseudo-random permutations from a shared seed.&#10;\end{itemize}&#10;&#10;\end{document}" title="IguanaTex Picture Display">
            <a:extLst>
              <a:ext uri="{FF2B5EF4-FFF2-40B4-BE49-F238E27FC236}">
                <a16:creationId xmlns:a16="http://schemas.microsoft.com/office/drawing/2014/main" id="{81D404AA-D5D3-E6CB-084E-7571F24DC5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5750" y="977885"/>
            <a:ext cx="7606551" cy="5070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1C9AA42-A05E-1F7F-5634-93CE7E7E4F69}"/>
              </a:ext>
            </a:extLst>
          </p:cNvPr>
          <p:cNvSpPr/>
          <p:nvPr/>
        </p:nvSpPr>
        <p:spPr>
          <a:xfrm rot="900000">
            <a:off x="8144724" y="3999153"/>
            <a:ext cx="614630" cy="717833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5EB471-5A34-0CEE-4E58-FF96901BD27B}"/>
              </a:ext>
            </a:extLst>
          </p:cNvPr>
          <p:cNvSpPr/>
          <p:nvPr/>
        </p:nvSpPr>
        <p:spPr>
          <a:xfrm rot="900000">
            <a:off x="7770688" y="3999154"/>
            <a:ext cx="614630" cy="717833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 descr="\documentclass{article}&#10;\usepackage{amsmath,amssymb}&#10;\pagestyle{empty}&#10;\begin{document}&#10;$&#10;\mathbf{c}_1 &#10;$&#10;&#10;\end{document}" title="IguanaTex Picture Display">
            <a:extLst>
              <a:ext uri="{FF2B5EF4-FFF2-40B4-BE49-F238E27FC236}">
                <a16:creationId xmlns:a16="http://schemas.microsoft.com/office/drawing/2014/main" id="{B9B726F4-AA23-FF7D-8751-259E184CF0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70402" y="4784296"/>
            <a:ext cx="252611" cy="188516"/>
          </a:xfrm>
          <a:prstGeom prst="rect">
            <a:avLst/>
          </a:prstGeom>
        </p:spPr>
      </p:pic>
      <p:pic>
        <p:nvPicPr>
          <p:cNvPr id="17" name="Picture 16" descr="\documentclass{article}&#10;\usepackage{amsmath,amssymb}&#10;\pagestyle{empty}&#10;\begin{document}&#10;&#10;&#10;$&#10;\mathbf{c}_2&#10;$&#10;&#10;\end{document}" title="IguanaTex Picture Display">
            <a:extLst>
              <a:ext uri="{FF2B5EF4-FFF2-40B4-BE49-F238E27FC236}">
                <a16:creationId xmlns:a16="http://schemas.microsoft.com/office/drawing/2014/main" id="{71D0CB6D-D5C2-5E72-7947-455DE6E478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67741" y="4784296"/>
            <a:ext cx="260152" cy="188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1DFE6066-E16D-7D38-43B5-DFBA57E1C1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2439" y="-68263"/>
                <a:ext cx="8245302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dirty="0"/>
                  <a:t>-algorithm with Random Permutations</a:t>
                </a:r>
              </a:p>
            </p:txBody>
          </p:sp>
        </mc:Choice>
        <mc:Fallback xmlns="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1DFE6066-E16D-7D38-43B5-DFBA57E1C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2439" y="-68263"/>
                <a:ext cx="8245302" cy="1143000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投影片編號版面配置區 17">
            <a:extLst>
              <a:ext uri="{FF2B5EF4-FFF2-40B4-BE49-F238E27FC236}">
                <a16:creationId xmlns:a16="http://schemas.microsoft.com/office/drawing/2014/main" id="{9737163C-7BDA-DA9A-5291-69BC5DC18C44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4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89D74-3405-A4EA-FF46-12E06EE0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6645A1-A45F-9D82-B109-1B0F96A2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272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Fairness of Random Permutation-Based Selection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B0796-1D47-3B2B-8B85-D8285CCCE6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6402" y="850709"/>
            <a:ext cx="8009628" cy="51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3570A-9F36-0902-2F8D-98AEAF0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E7E264-2B06-46AB-7A4D-885322C2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639"/>
          </a:xfrm>
        </p:spPr>
        <p:txBody>
          <a:bodyPr>
            <a:normAutofit/>
          </a:bodyPr>
          <a:lstStyle/>
          <a:p>
            <a:r>
              <a:rPr lang="en-US" sz="2800" dirty="0"/>
              <a:t>Optimality of Consistent CH Algorithms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F66AF-394D-99FE-7C4F-C2147E6569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850709"/>
            <a:ext cx="8229600" cy="51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5D9D-9F8E-C5DC-CBB8-FFA1B67B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Optimality of Consistent CH Algorithms</a:t>
            </a:r>
          </a:p>
        </p:txBody>
      </p:sp>
      <p:pic>
        <p:nvPicPr>
          <p:cNvPr id="20" name="Picture 19" descr="\documentclass{article}&#10;\usepackage{amsmath,amssymb}&#10;\pagestyle{empty}&#10;\usepackage[margin=0in,paperwidth=4in,verbose,marginparwidth=0pt,marginparsep=0pt]{geometry}&#10;\newcommand {\beq}[1]{\begin{equation}&#10;                     }&#10;\newcommand {\eeq}{\end{equation}}&#10;\newcommand {\bear}[1]{&#10;                       \begin{eqnarray*}&#10;                       }&#10;\newcommand {\eear}{\end{eqnarray*}}&#10;\def\pr{{\bf\sf P}}&#10;\begin{document}&#10;&#10;\bear{fair0066a}&#10;&amp;&amp;\pr \Big (\phi_t(\pi({\bf c_1}))=\phi_t(\pi({\bf c_2}))\Big) \nonumber\\&#10;&amp;&amp;=\sum_{c \in {\bf c}_1 \cap {\bf c}_2} \pr \Big (\phi_t(\pi({\bf c_1}))=\phi_t(\pi({\bf c_2}))=\pi(c)  \Big | \phi_t(\pi({\bf c_1} \cup {\bf c}_2))=\pi(c)  \Big ) \nonumber\\&#10;&amp;&amp; \quad\quad\quad\quad \pr \Big (\phi_t(\pi({\bf c_1} \cup {\bf c}_2))=\pi(c) \Big) .\nonumber\\&#10;\eear&#10;&#10;&#10;\end{document}" title="IguanaTex Picture Display">
            <a:extLst>
              <a:ext uri="{FF2B5EF4-FFF2-40B4-BE49-F238E27FC236}">
                <a16:creationId xmlns:a16="http://schemas.microsoft.com/office/drawing/2014/main" id="{F4101D73-3D22-105F-7CDF-5E3EA3A7A8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7846" y="1470026"/>
            <a:ext cx="7863013" cy="1920914"/>
          </a:xfrm>
          <a:prstGeom prst="rect">
            <a:avLst/>
          </a:prstGeom>
        </p:spPr>
      </p:pic>
      <p:pic>
        <p:nvPicPr>
          <p:cNvPr id="47" name="Picture 46" descr="\documentclass{article}&#10;\usepackage{amsmath,amssymb}&#10;\pagestyle{empty}&#10;\usepackage[margin=0in,paperwidth=4in,verbose,marginparwidth=0pt,marginparsep=0pt]{geometry}&#10;\newcommand {\beq}[1]{\begin{equation*}&#10;                      \label{eq:#1} }&#10;\newcommand {\eeq}{\end{equation*}}&#10;\newcommand {\bear}[1]{&#10;                       \begin{eqnarray*}&#10;                       \label{eq:#1} }&#10;\newcommand {\eear}{\end{eqnarray*}}&#10;\def\pr{{\bf\sf P}}&#10;\begin{document}&#10;&#10;\noindent&#10;Therefore,&#10;\beq{fair0099}&#10;\pr \Big (\phi_t(\pi({\bf c_1}))=\phi_t(\pi({\bf c_2}))\Big) \le \frac{|{\bf c_1} \cap {\bf c}_2|}{|{\bf c_1} \cup {\bf c}_2|}=J.&#10;\eeq&#10;The rendezvous probability at time $t$ cannot be larger than&#10;$J$ for any channel selection function $\phi_t$.&#10;\end{document}" title="IguanaTex Picture Display">
            <a:extLst>
              <a:ext uri="{FF2B5EF4-FFF2-40B4-BE49-F238E27FC236}">
                <a16:creationId xmlns:a16="http://schemas.microsoft.com/office/drawing/2014/main" id="{72A2F1C9-1133-32EC-4861-28844211F6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7846" y="3807292"/>
            <a:ext cx="8028954" cy="21036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C32983-45FC-DBF0-2D87-3FEFCA9B4573}"/>
              </a:ext>
            </a:extLst>
          </p:cNvPr>
          <p:cNvCxnSpPr/>
          <p:nvPr/>
        </p:nvCxnSpPr>
        <p:spPr>
          <a:xfrm>
            <a:off x="1750904" y="3475833"/>
            <a:ext cx="3200400" cy="0"/>
          </a:xfrm>
          <a:prstGeom prst="line">
            <a:avLst/>
          </a:prstGeom>
          <a:ln>
            <a:solidFill>
              <a:srgbClr val="1723B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1119AB-D1E5-035C-A9A4-E193A47DD959}"/>
              </a:ext>
            </a:extLst>
          </p:cNvPr>
          <p:cNvCxnSpPr>
            <a:cxnSpLocks/>
          </p:cNvCxnSpPr>
          <p:nvPr/>
        </p:nvCxnSpPr>
        <p:spPr>
          <a:xfrm>
            <a:off x="1998554" y="2604295"/>
            <a:ext cx="66198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BE9A29-47DA-642C-3E0D-1F896A8DAC63}"/>
                  </a:ext>
                </a:extLst>
              </p:cNvPr>
              <p:cNvSpPr txBox="1"/>
              <p:nvPr/>
            </p:nvSpPr>
            <p:spPr>
              <a:xfrm>
                <a:off x="7665069" y="260429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BE9A29-47DA-642C-3E0D-1F896A8DA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069" y="2604295"/>
                <a:ext cx="6030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{\color{blue}&#10;$&#10; \frac{1}{|{\bf c_1} \cup {\bf c}_2|}&#10;$&#10;}&#10;\end{document}" title="IguanaTex Picture Display">
            <a:extLst>
              <a:ext uri="{FF2B5EF4-FFF2-40B4-BE49-F238E27FC236}">
                <a16:creationId xmlns:a16="http://schemas.microsoft.com/office/drawing/2014/main" id="{C9263AD6-EF7C-989A-EB40-6DA4977BA1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24304" y="3475833"/>
            <a:ext cx="735848" cy="383847"/>
          </a:xfrm>
          <a:prstGeom prst="rect">
            <a:avLst/>
          </a:prstGeom>
        </p:spPr>
      </p:pic>
      <p:sp>
        <p:nvSpPr>
          <p:cNvPr id="48" name="投影片編號版面配置區 17">
            <a:extLst>
              <a:ext uri="{FF2B5EF4-FFF2-40B4-BE49-F238E27FC236}">
                <a16:creationId xmlns:a16="http://schemas.microsoft.com/office/drawing/2014/main" id="{DAA2ACE2-BB45-3593-F14D-4910D4A7CF53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606EC-7CAC-FE93-0380-EBCC1FAB6C32}"/>
              </a:ext>
            </a:extLst>
          </p:cNvPr>
          <p:cNvSpPr txBox="1"/>
          <p:nvPr/>
        </p:nvSpPr>
        <p:spPr>
          <a:xfrm>
            <a:off x="4115227" y="1564430"/>
            <a:ext cx="370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law of total probability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813BE-3904-BE38-2D77-4EA5D9ED2978}"/>
              </a:ext>
            </a:extLst>
          </p:cNvPr>
          <p:cNvSpPr txBox="1"/>
          <p:nvPr/>
        </p:nvSpPr>
        <p:spPr>
          <a:xfrm>
            <a:off x="5690755" y="3276900"/>
            <a:ext cx="247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Fairness of channel selection of a random permutation</a:t>
            </a:r>
          </a:p>
        </p:txBody>
      </p:sp>
    </p:spTree>
    <p:extLst>
      <p:ext uri="{BB962C8B-B14F-4D97-AF65-F5344CB8AC3E}">
        <p14:creationId xmlns:p14="http://schemas.microsoft.com/office/powerpoint/2010/main" val="23811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C96B7-99AC-3773-1792-5F03554B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D89088-27C9-0A3F-F13D-95AE14C0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Consistent channel hopping algorithms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43FBC-39E9-FB9C-A97A-2BD26E545B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8000" y="1349555"/>
            <a:ext cx="8608000" cy="4394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77373-CD6C-BD5E-F516-D1761F3DB285}"/>
              </a:ext>
            </a:extLst>
          </p:cNvPr>
          <p:cNvSpPr txBox="1"/>
          <p:nvPr/>
        </p:nvSpPr>
        <p:spPr>
          <a:xfrm>
            <a:off x="2044460" y="4658264"/>
            <a:ext cx="279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9207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F98E3-4409-D6E5-5579-BDF4B91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6C1004-88BD-33A1-8BFA-2DE5FDD6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principles for the 𝚷-algorithm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1462CB-096B-1333-2DC1-66F9E72A3E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199" y="1585715"/>
            <a:ext cx="8160589" cy="4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23BB-E19C-32A9-A6C3-82C64DF5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87" y="284650"/>
            <a:ext cx="8229600" cy="1143000"/>
          </a:xfrm>
        </p:spPr>
        <p:txBody>
          <a:bodyPr/>
          <a:lstStyle/>
          <a:p>
            <a:r>
              <a:rPr lang="en-US" dirty="0"/>
              <a:t>Implementation: LSH2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D7B65DEB-BFBE-7EFC-7A27-54C53FF9F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76" y="3030888"/>
            <a:ext cx="2282906" cy="2276946"/>
          </a:xfrm>
          <a:prstGeom prst="rect">
            <a:avLst/>
          </a:prstGeom>
        </p:spPr>
      </p:pic>
      <p:cxnSp>
        <p:nvCxnSpPr>
          <p:cNvPr id="8" name="直線單箭頭接點 4">
            <a:extLst>
              <a:ext uri="{FF2B5EF4-FFF2-40B4-BE49-F238E27FC236}">
                <a16:creationId xmlns:a16="http://schemas.microsoft.com/office/drawing/2014/main" id="{268EC050-9534-08F0-FE6E-E6CB577F795F}"/>
              </a:ext>
            </a:extLst>
          </p:cNvPr>
          <p:cNvCxnSpPr>
            <a:cxnSpLocks/>
          </p:cNvCxnSpPr>
          <p:nvPr/>
        </p:nvCxnSpPr>
        <p:spPr>
          <a:xfrm>
            <a:off x="7264400" y="2835755"/>
            <a:ext cx="247650" cy="67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6">
            <a:extLst>
              <a:ext uri="{FF2B5EF4-FFF2-40B4-BE49-F238E27FC236}">
                <a16:creationId xmlns:a16="http://schemas.microsoft.com/office/drawing/2014/main" id="{C75D11B1-66EB-1F3E-8B65-0B55F957B2E6}"/>
              </a:ext>
            </a:extLst>
          </p:cNvPr>
          <p:cNvCxnSpPr>
            <a:cxnSpLocks/>
          </p:cNvCxnSpPr>
          <p:nvPr/>
        </p:nvCxnSpPr>
        <p:spPr>
          <a:xfrm flipH="1">
            <a:off x="8119956" y="3154793"/>
            <a:ext cx="389474" cy="52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13">
            <a:extLst>
              <a:ext uri="{FF2B5EF4-FFF2-40B4-BE49-F238E27FC236}">
                <a16:creationId xmlns:a16="http://schemas.microsoft.com/office/drawing/2014/main" id="{7B03944D-4B7F-F530-A45B-5EFF6F465F30}"/>
              </a:ext>
            </a:extLst>
          </p:cNvPr>
          <p:cNvCxnSpPr>
            <a:cxnSpLocks/>
          </p:cNvCxnSpPr>
          <p:nvPr/>
        </p:nvCxnSpPr>
        <p:spPr>
          <a:xfrm flipH="1" flipV="1">
            <a:off x="7905750" y="4794250"/>
            <a:ext cx="690098" cy="7710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9">
            <a:extLst>
              <a:ext uri="{FF2B5EF4-FFF2-40B4-BE49-F238E27FC236}">
                <a16:creationId xmlns:a16="http://schemas.microsoft.com/office/drawing/2014/main" id="{21262D5C-FF0A-7325-1E7E-C915C377CE8E}"/>
              </a:ext>
            </a:extLst>
          </p:cNvPr>
          <p:cNvCxnSpPr>
            <a:cxnSpLocks/>
          </p:cNvCxnSpPr>
          <p:nvPr/>
        </p:nvCxnSpPr>
        <p:spPr>
          <a:xfrm flipV="1">
            <a:off x="6544524" y="4451350"/>
            <a:ext cx="591983" cy="596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2">
                <a:extLst>
                  <a:ext uri="{FF2B5EF4-FFF2-40B4-BE49-F238E27FC236}">
                    <a16:creationId xmlns:a16="http://schemas.microsoft.com/office/drawing/2014/main" id="{D291DD7C-D908-41D4-6547-DC9FE3AF232F}"/>
                  </a:ext>
                </a:extLst>
              </p:cNvPr>
              <p:cNvSpPr txBox="1"/>
              <p:nvPr/>
            </p:nvSpPr>
            <p:spPr>
              <a:xfrm>
                <a:off x="8375587" y="2897326"/>
                <a:ext cx="62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(1)</m:t>
                      </m:r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2">
                <a:extLst>
                  <a:ext uri="{FF2B5EF4-FFF2-40B4-BE49-F238E27FC236}">
                    <a16:creationId xmlns:a16="http://schemas.microsoft.com/office/drawing/2014/main" id="{D291DD7C-D908-41D4-6547-DC9FE3AF2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587" y="2897326"/>
                <a:ext cx="622426" cy="369332"/>
              </a:xfrm>
              <a:prstGeom prst="rect">
                <a:avLst/>
              </a:prstGeom>
              <a:blipFill>
                <a:blip r:embed="rId4"/>
                <a:stretch>
                  <a:fillRect r="-235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4">
                <a:extLst>
                  <a:ext uri="{FF2B5EF4-FFF2-40B4-BE49-F238E27FC236}">
                    <a16:creationId xmlns:a16="http://schemas.microsoft.com/office/drawing/2014/main" id="{93676123-78A1-1BFF-4163-ADF29E1B6EDF}"/>
                  </a:ext>
                </a:extLst>
              </p:cNvPr>
              <p:cNvSpPr txBox="1"/>
              <p:nvPr/>
            </p:nvSpPr>
            <p:spPr>
              <a:xfrm>
                <a:off x="7243501" y="2600795"/>
                <a:ext cx="662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(0)</m:t>
                      </m:r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4">
                <a:extLst>
                  <a:ext uri="{FF2B5EF4-FFF2-40B4-BE49-F238E27FC236}">
                    <a16:creationId xmlns:a16="http://schemas.microsoft.com/office/drawing/2014/main" id="{93676123-78A1-1BFF-4163-ADF29E1B6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501" y="2600795"/>
                <a:ext cx="662249" cy="369332"/>
              </a:xfrm>
              <a:prstGeom prst="rect">
                <a:avLst/>
              </a:prstGeom>
              <a:blipFill>
                <a:blip r:embed="rId5"/>
                <a:stretch>
                  <a:fillRect r="-2293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5">
                <a:extLst>
                  <a:ext uri="{FF2B5EF4-FFF2-40B4-BE49-F238E27FC236}">
                    <a16:creationId xmlns:a16="http://schemas.microsoft.com/office/drawing/2014/main" id="{F16897DB-D508-F63A-39D4-CF0018F0873B}"/>
                  </a:ext>
                </a:extLst>
              </p:cNvPr>
              <p:cNvSpPr txBox="1"/>
              <p:nvPr/>
            </p:nvSpPr>
            <p:spPr>
              <a:xfrm>
                <a:off x="8119956" y="5502967"/>
                <a:ext cx="62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(2)</m:t>
                      </m:r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5">
                <a:extLst>
                  <a:ext uri="{FF2B5EF4-FFF2-40B4-BE49-F238E27FC236}">
                    <a16:creationId xmlns:a16="http://schemas.microsoft.com/office/drawing/2014/main" id="{F16897DB-D508-F63A-39D4-CF0018F0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56" y="5502967"/>
                <a:ext cx="622426" cy="369332"/>
              </a:xfrm>
              <a:prstGeom prst="rect">
                <a:avLst/>
              </a:prstGeom>
              <a:blipFill>
                <a:blip r:embed="rId6"/>
                <a:stretch>
                  <a:fillRect r="-235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6">
                <a:extLst>
                  <a:ext uri="{FF2B5EF4-FFF2-40B4-BE49-F238E27FC236}">
                    <a16:creationId xmlns:a16="http://schemas.microsoft.com/office/drawing/2014/main" id="{2A17AF49-D5C9-FE4E-7811-81402CC5AA64}"/>
                  </a:ext>
                </a:extLst>
              </p:cNvPr>
              <p:cNvSpPr txBox="1"/>
              <p:nvPr/>
            </p:nvSpPr>
            <p:spPr>
              <a:xfrm>
                <a:off x="6233311" y="4999263"/>
                <a:ext cx="62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(3)</m:t>
                      </m:r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6">
                <a:extLst>
                  <a:ext uri="{FF2B5EF4-FFF2-40B4-BE49-F238E27FC236}">
                    <a16:creationId xmlns:a16="http://schemas.microsoft.com/office/drawing/2014/main" id="{2A17AF49-D5C9-FE4E-7811-81402CC5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311" y="4999263"/>
                <a:ext cx="622426" cy="369332"/>
              </a:xfrm>
              <a:prstGeom prst="rect">
                <a:avLst/>
              </a:prstGeom>
              <a:blipFill>
                <a:blip r:embed="rId7"/>
                <a:stretch>
                  <a:fillRect r="-235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&#10;\begin{itemize}&#10;  \item LSH2 uses two permutations \( \pi_1 \) and \( \pi_2 \) and selects channel \( c(t) = c_{i^*} \) where:&#10;  \[ i^* = \arg\min_i \left((\pi_1(c_i) - \pi_2(t)) \mod N\right) \]&#10;  \item This can be expressed as a \( \Pi \)-algorithm with:&#10;  \[ \pi_t = ((\pi^{\text{rot}})^{-1})^{\pi_2(t)} \circ \pi_1 \]&#10;  \[ \phi_t = \pi_t^{-1} \circ \phi^{\min} \circ \pi_t \]&#10;  \item If \( \pi_1 \), \( \pi_2 \) are identity permutations, LSH2 uses \( (\pi^{\text{rot}})^{-1} \)&#10;  % \item \textbf{Goal:} Shuffle permutations to behave like i.i.d. random permutations.&#10;\end{itemize}&#10;&#10;&#10;\end{document}" title="IguanaTex Picture Display">
            <a:extLst>
              <a:ext uri="{FF2B5EF4-FFF2-40B4-BE49-F238E27FC236}">
                <a16:creationId xmlns:a16="http://schemas.microsoft.com/office/drawing/2014/main" id="{20EC56B4-6884-A100-F69F-10D7AC7FEE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903590"/>
            <a:ext cx="7604876" cy="3863619"/>
          </a:xfrm>
          <a:prstGeom prst="rect">
            <a:avLst/>
          </a:prstGeom>
        </p:spPr>
      </p:pic>
      <p:sp>
        <p:nvSpPr>
          <p:cNvPr id="30" name="投影片編號版面配置區 17">
            <a:extLst>
              <a:ext uri="{FF2B5EF4-FFF2-40B4-BE49-F238E27FC236}">
                <a16:creationId xmlns:a16="http://schemas.microsoft.com/office/drawing/2014/main" id="{BAF22F26-4899-62C5-D5AB-0047BA14FF36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621A45-523C-8609-B88E-91A250702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0224" y="1059335"/>
            <a:ext cx="3840063" cy="5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F524-DDEA-B898-D540-8722738B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BEEAD-AE85-A94D-E37E-FDAE7AF8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532"/>
          </a:xfrm>
        </p:spPr>
        <p:txBody>
          <a:bodyPr/>
          <a:lstStyle/>
          <a:p>
            <a:r>
              <a:rPr lang="en-US" dirty="0"/>
              <a:t>The modulo algorithm</a:t>
            </a:r>
          </a:p>
        </p:txBody>
      </p:sp>
      <p:pic>
        <p:nvPicPr>
          <p:cNvPr id="6" name="圖片 5" descr="\documentclass{article}&#10;\usepackage{amsmath}&#10;\pagestyle{empty}&#10;\begin{document}&#10;&#10;\begin{itemize}&#10;    \item LSH2 uses pseudo-random permutations \( \pi_1, \pi_2 \), which incur high cost when \( N \) is large.&#10;    \item We propose the \textbf{modulo algorithm} using a one-cycle permutation:&#10;    \[&#10;    \pi(i) = (g \cdot i) \bmod P,&#10;    \]&#10;    where \( P = N+1 \) is prime and \( g \) is a generator of \( \{1,2,\ldots,P-1\} \).&#10;    \item If \( N+1 \) is not prime, pad with fictitious channels.&#10; \item For such a one-cycle permutation \( \pi \), we have:&#10;    \[&#10;    \pi^t(i) = g^t \cdot i \bmod P, \quad&#10;    (\pi^t)^{-1}(i) = g^{P-1 - t} \cdot i \bmod P&#10;    \]&#10;    \item Channel selection function at time \( t \) is:&#10;    \[&#10;    \phi_t(\mathbf{c}) =((\pi^t)^{-1} \circ \phi^{\rm min} \circ \pi^t )(\mathbf{c}) = \arg\min_{c \in \mathbf{c}} \left( g^t \cdot c \bmod P \right)&#10;    \]&#10;\end{itemize}&#10;&#10;&#10;\end{document}" title="IguanaTex Picture Display">
            <a:extLst>
              <a:ext uri="{FF2B5EF4-FFF2-40B4-BE49-F238E27FC236}">
                <a16:creationId xmlns:a16="http://schemas.microsoft.com/office/drawing/2014/main" id="{0A1E9427-754A-7F03-8CA2-9640785EFD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1806" y="1039719"/>
            <a:ext cx="8214994" cy="5048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C2691E-B0C3-5685-C794-B39FA26348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54151" y="3283551"/>
            <a:ext cx="2286000" cy="2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F4177-884A-D73E-8930-55E16C63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89AF0-E20D-53D7-7772-17CFDFD6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clocks: </a:t>
            </a:r>
            <a:r>
              <a:rPr lang="en-US" i="1" dirty="0"/>
              <a:t>O(n)</a:t>
            </a:r>
            <a:r>
              <a:rPr lang="en-US" dirty="0"/>
              <a:t> Time Complexity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7BDEDA-B8A7-8A6F-C1DF-2C62DB86E0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3245" y="1651480"/>
            <a:ext cx="7504981" cy="3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8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8A5756-8703-00BA-FCE5-9145E63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圖片 7" descr="\documentclass{article}&#10;\usepackage{amsmath}&#10;\pagestyle{empty}&#10;\begin{document}&#10;&#10;\begin{itemize}&#10;    \item Virtual clocks: $v_0(c)=c$ and $v_{t+1}(c)=g\,v_t(c)\bmod 7$.&#10;    \item Selected channel at time $t$ is $\phi_t(\mathbf{c})=\arg\min_{c\in\mathbf{c}} v_t(c)$.&#10;\end{itemize}&#10;&#10;&#10;&#10;\end{document}" title="IguanaTex Picture Display">
            <a:extLst>
              <a:ext uri="{FF2B5EF4-FFF2-40B4-BE49-F238E27FC236}">
                <a16:creationId xmlns:a16="http://schemas.microsoft.com/office/drawing/2014/main" id="{FF504303-090D-B4FB-6107-9066B825C9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2354" y="1481328"/>
            <a:ext cx="6702931" cy="830997"/>
          </a:xfrm>
          <a:prstGeom prst="rect">
            <a:avLst/>
          </a:prstGeom>
        </p:spPr>
      </p:pic>
      <p:pic>
        <p:nvPicPr>
          <p:cNvPr id="10" name="圖片 9" descr="\documentclass{article}&#10;\usepackage{amsmath}&#10;\pagestyle{empty}&#10;\begin{document}&#10;&#10;\begin{tabular}{|c|c|c|c|c|c|}&#10;\hline&#10;$t$ &amp; $g^{t}\bmod 7$ &amp; $v_t(1)$ &amp; $v_t(2)$ &amp; $v_t(4)$ &amp; $\phi_t(\mathbf{c})$ \\ \hline&#10;1 &amp; 3 &amp; 3 &amp; 6 &amp; 5 &amp; $1$ \\ \hline&#10;2 &amp; 2 &amp; 2 &amp; 4 &amp; 1 &amp; $4$ \\ \hline&#10;3 &amp; 6 &amp; 6 &amp; 5 &amp; 3 &amp; $4$ \\ \hline&#10;4 &amp; 4 &amp; 4 &amp; 1 &amp; 2 &amp; $2$ \\ \hline&#10;5 &amp; 5 &amp; 5 &amp; 3 &amp; 6 &amp; $2$ \\ \hline&#10;6 &amp; 1 &amp; 1 &amp; 2 &amp; 4 &amp; $1$ \\ \hline&#10;7 &amp; 3 &amp; 3 &amp; 6 &amp; 5 &amp; $1$ \\ \hline&#10;8 &amp; 2 &amp; 2 &amp; 4 &amp; 1 &amp; $4$ \\ \hline&#10;\end{tabular}&#10;&#10;&#10;\end{document}" title="IguanaTex Picture Display">
            <a:extLst>
              <a:ext uri="{FF2B5EF4-FFF2-40B4-BE49-F238E27FC236}">
                <a16:creationId xmlns:a16="http://schemas.microsoft.com/office/drawing/2014/main" id="{2541963D-3683-4559-2E3A-3B30B131A5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99588" y="2477279"/>
            <a:ext cx="6368585" cy="3062338"/>
          </a:xfrm>
          <a:prstGeom prst="rect">
            <a:avLst/>
          </a:prstGeom>
        </p:spPr>
      </p:pic>
      <p:pic>
        <p:nvPicPr>
          <p:cNvPr id="14" name="圖片 13" descr="\documentclass{article}&#10;\usepackage{amsmath}&#10;\pagestyle{empty}&#10;\begin{document}&#10;&#10;&#10;\textbf{Selected sequence}: $1,\,4,\,4,\,2,\,2,\,1,\,1,\,4$.&#10;&#10;\end{document}" title="IguanaTex Picture Display">
            <a:extLst>
              <a:ext uri="{FF2B5EF4-FFF2-40B4-BE49-F238E27FC236}">
                <a16:creationId xmlns:a16="http://schemas.microsoft.com/office/drawing/2014/main" id="{F792E9C6-E986-E24D-FD07-0E2873C566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57791" y="5642782"/>
            <a:ext cx="5301040" cy="261344"/>
          </a:xfrm>
          <a:prstGeom prst="rect">
            <a:avLst/>
          </a:prstGeom>
        </p:spPr>
      </p:pic>
      <p:pic>
        <p:nvPicPr>
          <p:cNvPr id="5" name="圖片 4" descr="\documentclass{article}&#10;\usepackage{amsmath}&#10;\pagestyle{empty}&#10;\begin{document}&#10;&#10;Example: Modulo Algorithm (\(P=7,\;g=3,\;\mathbf{c}=\{1,2,4\}\))&#10;&#10;&#10;\end{document}" title="IguanaTex Picture Display">
            <a:extLst>
              <a:ext uri="{FF2B5EF4-FFF2-40B4-BE49-F238E27FC236}">
                <a16:creationId xmlns:a16="http://schemas.microsoft.com/office/drawing/2014/main" id="{81B8272F-BF7A-106F-203F-8028E7A29A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34114" y="504966"/>
            <a:ext cx="6699534" cy="5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28B56-E8C3-26FD-B9A7-C8A2479F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CB39E-0C37-D80E-6176-C6A71FC4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Choice of Generator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629CE-0463-DD79-EBE2-45D2B07AF7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8302" y="1813525"/>
            <a:ext cx="6808745" cy="33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0786-930D-9010-EC5C-CAE1023C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49" y="155787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/>
              <a:t>Simulation: 2 users in the synchronous setting (the </a:t>
            </a:r>
            <a:r>
              <a:rPr lang="en-US" sz="2800" dirty="0" err="1"/>
              <a:t>sym</a:t>
            </a:r>
            <a:r>
              <a:rPr lang="en-US" sz="2800" dirty="0"/>
              <a:t>/sync/hetero/global MRP)</a:t>
            </a:r>
          </a:p>
        </p:txBody>
      </p:sp>
      <p:pic>
        <p:nvPicPr>
          <p:cNvPr id="5" name="Content Placeholder 4" descr="A graph of a function&#10;&#10;AI-generated content may be incorrect.">
            <a:extLst>
              <a:ext uri="{FF2B5EF4-FFF2-40B4-BE49-F238E27FC236}">
                <a16:creationId xmlns:a16="http://schemas.microsoft.com/office/drawing/2014/main" id="{445141BA-4685-1242-C966-5EF4EC5E4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53" y="2552700"/>
            <a:ext cx="3556031" cy="2683440"/>
          </a:xfrm>
        </p:spPr>
      </p:pic>
      <p:pic>
        <p:nvPicPr>
          <p:cNvPr id="4" name="圖片 3" descr="\documentclass{article}&#10;\usepackage{amsmath,amssymb}&#10;\pagestyle{empty}&#10;\usepackage[margin=0in,paperwidth=2.7in,verbose,marginparwidth=0pt,marginparsep=0pt]{geometry}&#10;\usepackage{xcolor}&#10;\begin{document}&#10;&#10;\begin{itemize}&#10;  \item Compare ETTR across various algorithms:&#10;  \begin{itemize}&#10;    \item Random (randomly select form available channel set)&#10;    \item Pi (\( \Pi \)-algorithm with random permutations)&#10;    \item LSH2&#10;    \item Modulo Algorithm&#10;  \end{itemize}&#10; \item Consistent algorithms (Pi, modulo and LSH2) closely match the optimal bound \( 1/J \).&#10;\end{itemize}&#10;&#10;\end{document}" title="IguanaTex Picture Display">
            <a:extLst>
              <a:ext uri="{FF2B5EF4-FFF2-40B4-BE49-F238E27FC236}">
                <a16:creationId xmlns:a16="http://schemas.microsoft.com/office/drawing/2014/main" id="{B4F11C64-37CE-F937-5958-16145949EB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916" y="1479483"/>
            <a:ext cx="5338667" cy="4053029"/>
          </a:xfrm>
          <a:prstGeom prst="rect">
            <a:avLst/>
          </a:prstGeom>
        </p:spPr>
      </p:pic>
      <p:pic>
        <p:nvPicPr>
          <p:cNvPr id="13" name="Picture 12" descr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$&#10;N=256, n=60&#10;$&#10;&#10;\end{document}" title="IguanaTex Picture Display">
            <a:extLst>
              <a:ext uri="{FF2B5EF4-FFF2-40B4-BE49-F238E27FC236}">
                <a16:creationId xmlns:a16="http://schemas.microsoft.com/office/drawing/2014/main" id="{2306C81C-C8AA-CDF9-0910-28949FD842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34150" y="2184399"/>
            <a:ext cx="1962819" cy="243048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55938503-AB33-1B6A-6840-6432C948D9B0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2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1F91D-F84E-8265-4C5B-2DCA302E3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\documentclass{article}&#10;\usepackage{amsmath,amssymb}&#10;\usepackage[margin=0in,paperwidth=2.7in,verbose,marginparwidth=0pt,marginparsep=0pt]{geometry}&#10;\pagestyle{empty}&#10;\begin{document}&#10;\begin{itemize}&#10;\item Compare MTTR across various algorithms&#10;  \item For consistent CH algorithms with one-cycle permutations (modulo and LSH2):&#10;  \[ \text{MTTR} \leq N - n_{1,2} + 1 \]&#10;\end{itemize}&#10;\end{document}" title="IguanaTex Picture Display">
            <a:extLst>
              <a:ext uri="{FF2B5EF4-FFF2-40B4-BE49-F238E27FC236}">
                <a16:creationId xmlns:a16="http://schemas.microsoft.com/office/drawing/2014/main" id="{B2F3EA32-B5BE-C945-4CF1-82D292EEE1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9981" y="2460313"/>
            <a:ext cx="5019351" cy="2113675"/>
          </a:xfrm>
          <a:prstGeom prst="rect">
            <a:avLst/>
          </a:prstGeom>
        </p:spPr>
      </p:pic>
      <p:pic>
        <p:nvPicPr>
          <p:cNvPr id="7" name="Content Placeholder 6" descr="A graph of a graph of a number of different numbers&#10;&#10;AI-generated content may be incorrect.">
            <a:extLst>
              <a:ext uri="{FF2B5EF4-FFF2-40B4-BE49-F238E27FC236}">
                <a16:creationId xmlns:a16="http://schemas.microsoft.com/office/drawing/2014/main" id="{7C124D7F-0009-73B4-1A0D-4A3C4581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5" y="2359819"/>
            <a:ext cx="3669821" cy="2768441"/>
          </a:xfrm>
        </p:spPr>
      </p:pic>
      <p:pic>
        <p:nvPicPr>
          <p:cNvPr id="8" name="Picture 7" descr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$&#10;N=256, n=60&#10;$&#10;&#10;\end{document}" title="IguanaTex Picture Display">
            <a:extLst>
              <a:ext uri="{FF2B5EF4-FFF2-40B4-BE49-F238E27FC236}">
                <a16:creationId xmlns:a16="http://schemas.microsoft.com/office/drawing/2014/main" id="{9A4C790A-E1E9-90FD-C5F4-01BDC20F53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21450" y="1975491"/>
            <a:ext cx="1962819" cy="243048"/>
          </a:xfrm>
          <a:prstGeom prst="rect">
            <a:avLst/>
          </a:prstGeom>
        </p:spPr>
      </p:pic>
      <p:sp>
        <p:nvSpPr>
          <p:cNvPr id="10" name="投影片編號版面配置區 17">
            <a:extLst>
              <a:ext uri="{FF2B5EF4-FFF2-40B4-BE49-F238E27FC236}">
                <a16:creationId xmlns:a16="http://schemas.microsoft.com/office/drawing/2014/main" id="{9EB6FC1A-EF8E-1977-4E2F-A20667B632AF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EE6517-A8D7-24DA-CFA2-CF5B5185567A}"/>
              </a:ext>
            </a:extLst>
          </p:cNvPr>
          <p:cNvSpPr txBox="1">
            <a:spLocks/>
          </p:cNvSpPr>
          <p:nvPr/>
        </p:nvSpPr>
        <p:spPr>
          <a:xfrm>
            <a:off x="321349" y="155787"/>
            <a:ext cx="7886700" cy="9941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Simulation: 2 users in the synchronous setting (the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sym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/sync/hetero/global MRP)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6E2BE-04BE-596B-C1D1-BA11A09C13D0}"/>
              </a:ext>
            </a:extLst>
          </p:cNvPr>
          <p:cNvCxnSpPr>
            <a:cxnSpLocks/>
          </p:cNvCxnSpPr>
          <p:nvPr/>
        </p:nvCxnSpPr>
        <p:spPr>
          <a:xfrm>
            <a:off x="5833533" y="3382433"/>
            <a:ext cx="3141134" cy="655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&#10;\[ N - n_{1,2} + 1 \]&#10;&#10;&#10;\end{document}" title="IguanaTex Picture Display">
            <a:extLst>
              <a:ext uri="{FF2B5EF4-FFF2-40B4-BE49-F238E27FC236}">
                <a16:creationId xmlns:a16="http://schemas.microsoft.com/office/drawing/2014/main" id="{3A450D84-DC6D-B570-1D8E-CDD2FACA8D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57865" y="3661233"/>
            <a:ext cx="932601" cy="1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4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E3ADF83-D7BC-F89F-8F69-109A490F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sym</a:t>
            </a:r>
            <a:r>
              <a:rPr lang="en-US" altLang="zh-TW" dirty="0"/>
              <a:t>/async/hetero/global MRP</a:t>
            </a:r>
          </a:p>
          <a:p>
            <a:r>
              <a:rPr lang="en-US" altLang="zh-TW" dirty="0"/>
              <a:t>The two users are indistinguishable.</a:t>
            </a:r>
          </a:p>
          <a:p>
            <a:r>
              <a:rPr lang="en-US" altLang="zh-TW" dirty="0"/>
              <a:t>Their clocks may not be synchronized.</a:t>
            </a:r>
          </a:p>
          <a:p>
            <a:r>
              <a:rPr lang="en-US" altLang="zh-TW" dirty="0"/>
              <a:t>Their available channel sets may differ</a:t>
            </a:r>
          </a:p>
          <a:p>
            <a:r>
              <a:rPr lang="en-US" altLang="zh-TW" dirty="0"/>
              <a:t>Each user's channel labels are globally labeled.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56D796E-67BD-7BAE-C8C7-42A58661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8BAED7F-AF1D-DE76-3B48-70D59221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Using a 𝚷-algorithm in the asynchronous setting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833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B065932-C782-6B61-F20A-385C4460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CF6D5F3-CBE7-4FEA-9249-391E5F5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Dimensionality Reduction</a:t>
            </a:r>
            <a:endParaRPr lang="zh-TW" altLang="en-US" dirty="0"/>
          </a:p>
        </p:txBody>
      </p:sp>
      <p:pic>
        <p:nvPicPr>
          <p:cNvPr id="9" name="圖片 8" descr="\documentclass{article}&#10;\usepackage{amsmath}&#10;\pagestyle{empty}&#10;\begin{document}&#10;\begin{itemize}&#10;  \item Similar to LSH4, map each user’s available set \(\mathcal{C}_i\) (\(|\mathcal{C}_i|=n_i\))  &#10;        to a \textbf{fixed-size multiset}&#10;        \(\tilde{\mathcal{C}}_i=[\tilde c_i(0),\dots,\tilde c_i(T_0-1)]\)&#10;        with \(T_0\ll n_i\).&#10;  \item Generation via randomized $\bf \Pi$-algorithm $\Rightarrow$&#10;        expected overlap&#10;        \(\displaystyle |\tilde{\mathcal{C}}_1\cap\tilde{\mathcal{C}}_2|&#10;          \approx J\,T_0\)&#10;        ( \(J\) = Jaccard index).&#10;  \item Objective: reduce search space while keeping rendezvous probability high.&#10;\end{itemize}&#10;&#10;&#10;&#10;\end{document}" title="IguanaTex Picture Display">
            <a:extLst>
              <a:ext uri="{FF2B5EF4-FFF2-40B4-BE49-F238E27FC236}">
                <a16:creationId xmlns:a16="http://schemas.microsoft.com/office/drawing/2014/main" id="{1DAA886C-C665-4450-F0ED-1C4179CAFF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1634699"/>
            <a:ext cx="8069812" cy="23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8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D2559-0AE4-C3D5-66C9-BAC990EC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87C477-6B44-FF41-2D5A-9E40DD33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26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Consistent channel hopping algorithms</a:t>
            </a:r>
            <a:endParaRPr lang="en-US" dirty="0"/>
          </a:p>
        </p:txBody>
      </p:sp>
      <p:pic>
        <p:nvPicPr>
          <p:cNvPr id="11" name="圖片 10" descr="\documentclass{article}&#10;\usepackage{amsmath}&#10;\pagestyle{empty}&#10;\begin{document}&#10;&#10;\begin{itemize}&#10;    \item To understand LSH algorithms theoretically, we develop a general CH framework:&#10;    \begin{itemize}&#10;        \item A CH algorithm is a sequence of channel selection functions: \( \{ \phi_1, \phi_2, \ldots \} \).&#10;        \item Given an available channel set \( \mathbf{c} \), \( \phi_t(\mathbf{c}) \) selects a channel at time \( t \).&#10;    \end{itemize}&#10;    \item \textbf{Consistent channel selection function:}&#10;    \begin{quote}&#10;    If some channels are removed from \( \mathbf{c} \), and the previously selected channel remains, the selection stays the same. Otherwise, a new channel is selected.&#10;    \end{quote}&#10;    \item A CH algorithm is \emph{consistent} if all \( \phi_t \) are consistent channel selection fcuntions.&#10;\end{itemize}&#10;&#10;&#10;\end{document}" title="IguanaTex Picture Display">
            <a:extLst>
              <a:ext uri="{FF2B5EF4-FFF2-40B4-BE49-F238E27FC236}">
                <a16:creationId xmlns:a16="http://schemas.microsoft.com/office/drawing/2014/main" id="{C8A056C1-82FB-7D79-D64D-4957F1002E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0006" y="955629"/>
            <a:ext cx="8334605" cy="4198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AE73B-8D1F-5F99-C26E-EA31E8D0CBBF}"/>
              </a:ext>
            </a:extLst>
          </p:cNvPr>
          <p:cNvSpPr txBox="1"/>
          <p:nvPr/>
        </p:nvSpPr>
        <p:spPr>
          <a:xfrm>
            <a:off x="309349" y="5206269"/>
            <a:ext cx="877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Y. Liu, Y.-C. Cheng, and C.-S. Chang, “Consistent channel hopping algorithms for the multichannel rendezvous problem with heterogeneous available channel sets,” </a:t>
            </a:r>
            <a:r>
              <a:rPr lang="en-US" sz="1600" dirty="0" err="1"/>
              <a:t>arXiv</a:t>
            </a:r>
            <a:r>
              <a:rPr lang="en-US" sz="1600" dirty="0"/>
              <a:t> preprint arXiv:2506.18381, 2025. 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4E0845-41C3-CE67-BE50-4AAF558DA0E3}"/>
              </a:ext>
            </a:extLst>
          </p:cNvPr>
          <p:cNvSpPr txBox="1"/>
          <p:nvPr/>
        </p:nvSpPr>
        <p:spPr>
          <a:xfrm>
            <a:off x="2829636" y="1423916"/>
            <a:ext cx="590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From sequence-based to function-based CH algorithms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7AF1DC5-EE50-B190-D4BB-9C581897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0368AC2-D384-0A9D-F785-41EA2250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Random sampling from multisets</a:t>
            </a:r>
            <a:endParaRPr lang="zh-TW" altLang="en-US" dirty="0"/>
          </a:p>
        </p:txBody>
      </p:sp>
      <p:pic>
        <p:nvPicPr>
          <p:cNvPr id="10" name="圖片 9" descr="IguanaTex Picture Display&#10;&#10;\documentclass{article}&#10;\usepackage{amsmath}&#10;\pagestyle{empty}&#10;\begin{document}&#10;&#10;\begin{itemize}&#10;  \item Each slot: user picks a \textbf{random element} from its multiset.&#10;  \item Rendezvous probability per slot is approximately  &#10;        \(\displaystyle \frac{J\,T_0}{T_0^2}= \frac{J}{T_0}\).&#10;  \item \(\Rightarrow\) expected time-to-rendezvous (ETTR)&#10;        \[&#10;          \mathrm{ETTR}\approx \frac{T_0}{J}.&#10;        \]&#10;  \item Better than pure random algorithm if  &#10;        \(\displaystyle&#10;          T_0 \le \frac{n_1n_2}{n_1+n_2-n_{1,2}}.&#10;        \)&#10;\end{itemize}&#10;&#10;&#10;\end{document}">
            <a:extLst>
              <a:ext uri="{FF2B5EF4-FFF2-40B4-BE49-F238E27FC236}">
                <a16:creationId xmlns:a16="http://schemas.microsoft.com/office/drawing/2014/main" id="{D8D86BF8-A1CB-560A-A378-BEFE305EA3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2311" y="2003188"/>
            <a:ext cx="6994284" cy="32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3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7B2506-1AE0-2836-2F67-3EF3F9E2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93F0419-128D-2B9A-BA42-C2A8C3CD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Mitigating Empty-Intersection Risk</a:t>
            </a:r>
            <a:endParaRPr lang="zh-TW" altLang="en-US" dirty="0"/>
          </a:p>
        </p:txBody>
      </p:sp>
      <p:pic>
        <p:nvPicPr>
          <p:cNvPr id="12" name="圖片 11" descr="IguanaTex Picture Display&#10;&#10;\documentclass{article}&#10;\usepackage{amsmath}&#10;\pagestyle{empty}&#10;\begin{document}&#10;&#10;\begin{itemize}&#10;  \item Risk: \(\tilde{\mathcal{C}}_1\cap\tilde{\mathcal{C}}_2\) is an empty set&#10;        with probability \((1-J)^{T_0}\).&#10;  \item \textbf{Mixed strategy}: each slot&#10;        \begin{itemize}&#10;          \item with prob.\ \(p_0\) pick from multiset,&#10;          \item with prob.\ \(1-p_0\) pick from original avialable channel set.&#10;        \end{itemize}&#10;  \item Rendezvous probability per slot&#10;        \[&#10;          (1-p_0^2)\frac{n_{1,2}}{n_1n_2}&#10;          \;+\;&#10;          p_0^2\frac{J}{T_0}.&#10;        \]&#10;  \item Approx.\ ETTR&#10;        \[&#10;          \mathrm{ETTR}&#10;          \approx&#10;          \frac{1}{&#10;            (1-p_0^2)\frac{n_{1,2}}{n_1n_2}&#10;            + p_0^2\frac{J}{T_0}}.&#10;        \]&#10;\end{itemize}&#10;&#10;&#10;\end{document}">
            <a:extLst>
              <a:ext uri="{FF2B5EF4-FFF2-40B4-BE49-F238E27FC236}">
                <a16:creationId xmlns:a16="http://schemas.microsoft.com/office/drawing/2014/main" id="{EE9244B9-08CD-6F86-F270-762E810EEF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5140" y="1596788"/>
            <a:ext cx="7586864" cy="45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11202-7A64-2B60-EDCF-EB1ADA61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3C6654-8AF3-79B0-F51A-EFE76968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Channel selection functions and their enumeration</a:t>
            </a:r>
          </a:p>
        </p:txBody>
      </p:sp>
      <p:pic>
        <p:nvPicPr>
          <p:cNvPr id="11" name="圖片 10" descr="\documentclass{article}&#10;\usepackage{amsmath}&#10;\pagestyle{empty}&#10;\begin{document}&#10;\noindent {\em Definition:}&#10;Given a nonempty set \( \mathbf{c} \subseteq \{1, 2, \ldots, N\} \), a \emph{channel selection function} \( \phi \) selects a channel from \( \mathbf{c} \): \[&#10;\phi(\mathbf{c}) \in \mathbf{c}.&#10;\]&#10;A channel hopping algorithm is a sequence of channel selection fucntions\\ \( \{\phi_1, \phi_2, \ldots\} \), where \( \phi_t \) selects a channel at time \( t \).&#10;&#10;&#10;\begin{itemize}&#10;    \item When \( |\mathbf{c}| = 1 \): Only 1 valid choice.&#10;    \item For \( |\mathbf{c}| = k \geq 2 \): There are \( k^{\binom{N}{k}} \) ways to assign choices across all such subsets.&#10;    \item Therefore, the total number of channel selection functions is:&#10;    \[&#10;    \prod_{k=2}^{N} k^{\binom{N}{k}}.&#10;    \]&#10;\end{itemize}&#10;&#10;&#10;&#10;&#10;\end{document}" title="IguanaTex Picture Display">
            <a:extLst>
              <a:ext uri="{FF2B5EF4-FFF2-40B4-BE49-F238E27FC236}">
                <a16:creationId xmlns:a16="http://schemas.microsoft.com/office/drawing/2014/main" id="{EF8BC183-0EAD-048E-C9FE-7E41FF1DB6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6" y="1280544"/>
            <a:ext cx="8334606" cy="45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26F97-666F-9BC0-11E4-3638C09D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65B3FF-ED63-8480-22C5-F6CDCD6C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/>
          </a:bodyPr>
          <a:lstStyle/>
          <a:p>
            <a:r>
              <a:rPr lang="en-US" sz="2800" dirty="0"/>
              <a:t>Consistent channel selection functions (CCSF)</a:t>
            </a:r>
          </a:p>
        </p:txBody>
      </p:sp>
      <p:pic>
        <p:nvPicPr>
          <p:cNvPr id="8" name="圖片 7" descr="\documentclass{article}&#10;\usepackage{amsmath}&#10;\pagestyle{empty}&#10;\begin{document}&#10;&#10;{\em Definition of Consistency:}&#10;A channel selection function \( \phi \) is \emph{consistent} if, for any two sets \( \mathbf{c}^\prime \subset \mathbf{c}^{\prime\prime} \), and if &#10;$\phi(\mathbf{c}^{\prime\prime}) \in \mathbf{c}^\prime $,&#10;then $\phi(\mathbf{c}^\prime)=\phi(\mathbf{c}^{\prime\prime}) .&#10;$&#10;&#10;&#10;\begin{itemize}&#10;    \item \textbf{Intuition:} If the previously selected channel is still available after some channels are removed (e.g., due to primary user activity), the selection remains unchanged. &#10;\item Selection only changes if the previously selected channel becomes unavailable.  &#10;\end{itemize}&#10;&#10;&#10;\end{document}" title="IguanaTex Picture Display">
            <a:extLst>
              <a:ext uri="{FF2B5EF4-FFF2-40B4-BE49-F238E27FC236}">
                <a16:creationId xmlns:a16="http://schemas.microsoft.com/office/drawing/2014/main" id="{56689656-4B4A-40F7-FEAF-80F9104A85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6" y="1265942"/>
            <a:ext cx="8226725" cy="2460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AEA62E3-B248-305A-DF7E-C4DB7CAEC642}"/>
              </a:ext>
            </a:extLst>
          </p:cNvPr>
          <p:cNvSpPr/>
          <p:nvPr/>
        </p:nvSpPr>
        <p:spPr>
          <a:xfrm>
            <a:off x="6344049" y="3981240"/>
            <a:ext cx="2256224" cy="2202799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BA456C-FF8F-D00A-F9EC-B93B4D0DB1EB}"/>
              </a:ext>
            </a:extLst>
          </p:cNvPr>
          <p:cNvSpPr/>
          <p:nvPr/>
        </p:nvSpPr>
        <p:spPr>
          <a:xfrm>
            <a:off x="7095930" y="4597554"/>
            <a:ext cx="1416902" cy="1383353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25EEAE-C37C-3B3B-273D-72034253B2A4}"/>
                  </a:ext>
                </a:extLst>
              </p:cNvPr>
              <p:cNvSpPr txBox="1"/>
              <p:nvPr/>
            </p:nvSpPr>
            <p:spPr>
              <a:xfrm>
                <a:off x="1222104" y="5115616"/>
                <a:ext cx="239036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700" i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  <m:r>
                      <a:rPr lang="en-GB" sz="27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25EEAE-C37C-3B3B-273D-72034253B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104" y="5115616"/>
                <a:ext cx="2390366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9E9DC6E-F5B6-8CF0-D9BE-CA1B825DB596}"/>
              </a:ext>
            </a:extLst>
          </p:cNvPr>
          <p:cNvSpPr/>
          <p:nvPr/>
        </p:nvSpPr>
        <p:spPr>
          <a:xfrm>
            <a:off x="1848449" y="5014303"/>
            <a:ext cx="633116" cy="618125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620E4-F8E6-A518-CDCC-85D91A31E957}"/>
                  </a:ext>
                </a:extLst>
              </p:cNvPr>
              <p:cNvSpPr txBox="1"/>
              <p:nvPr/>
            </p:nvSpPr>
            <p:spPr>
              <a:xfrm>
                <a:off x="7725115" y="5366745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620E4-F8E6-A518-CDCC-85D91A31E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5" y="5366745"/>
                <a:ext cx="266512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8D7B50-3272-17D3-652C-FF14E901D186}"/>
                  </a:ext>
                </a:extLst>
              </p:cNvPr>
              <p:cNvSpPr txBox="1"/>
              <p:nvPr/>
            </p:nvSpPr>
            <p:spPr>
              <a:xfrm>
                <a:off x="6614960" y="4786444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8D7B50-3272-17D3-652C-FF14E901D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60" y="4786444"/>
                <a:ext cx="266512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0FEA9B-1F30-9503-9FFB-881D3D719CFA}"/>
                  </a:ext>
                </a:extLst>
              </p:cNvPr>
              <p:cNvSpPr txBox="1"/>
              <p:nvPr/>
            </p:nvSpPr>
            <p:spPr>
              <a:xfrm>
                <a:off x="6847595" y="5511259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0FEA9B-1F30-9503-9FFB-881D3D71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95" y="5511259"/>
                <a:ext cx="266512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486745-F207-DB54-DA59-0BF1A04B214F}"/>
                  </a:ext>
                </a:extLst>
              </p:cNvPr>
              <p:cNvSpPr txBox="1"/>
              <p:nvPr/>
            </p:nvSpPr>
            <p:spPr>
              <a:xfrm>
                <a:off x="7544949" y="4778985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486745-F207-DB54-DA59-0BF1A04B2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949" y="4778985"/>
                <a:ext cx="266512" cy="415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844E6-059B-19D6-6658-0DFDBB828F2C}"/>
                  </a:ext>
                </a:extLst>
              </p:cNvPr>
              <p:cNvSpPr txBox="1"/>
              <p:nvPr/>
            </p:nvSpPr>
            <p:spPr>
              <a:xfrm>
                <a:off x="7527030" y="4160626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844E6-059B-19D6-6658-0DFDBB828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30" y="4160626"/>
                <a:ext cx="266512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399EE1-1A60-A085-EA4F-26C516A7C319}"/>
                  </a:ext>
                </a:extLst>
              </p:cNvPr>
              <p:cNvSpPr txBox="1"/>
              <p:nvPr/>
            </p:nvSpPr>
            <p:spPr>
              <a:xfrm>
                <a:off x="8054144" y="5032863"/>
                <a:ext cx="29611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399EE1-1A60-A085-EA4F-26C516A7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144" y="5032863"/>
                <a:ext cx="296116" cy="415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8D385-BBD9-45AA-120D-40D5D4DBB11B}"/>
                  </a:ext>
                </a:extLst>
              </p:cNvPr>
              <p:cNvSpPr txBox="1"/>
              <p:nvPr/>
            </p:nvSpPr>
            <p:spPr>
              <a:xfrm>
                <a:off x="7006900" y="4139197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7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8D385-BBD9-45AA-120D-40D5D4DBB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900" y="4139197"/>
                <a:ext cx="266512" cy="415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F68129-A691-430E-6EE8-A83A1E84B99A}"/>
                  </a:ext>
                </a:extLst>
              </p:cNvPr>
              <p:cNvSpPr txBox="1"/>
              <p:nvPr/>
            </p:nvSpPr>
            <p:spPr>
              <a:xfrm>
                <a:off x="3657969" y="5122760"/>
                <a:ext cx="202488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7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700" i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</m:oMath>
                </a14:m>
                <a:r>
                  <a:rPr lang="en-GB" sz="27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F68129-A691-430E-6EE8-A83A1E84B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69" y="5122760"/>
                <a:ext cx="2024882" cy="415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97E2E9F8-510C-543A-6062-78AF12B8972E}"/>
              </a:ext>
            </a:extLst>
          </p:cNvPr>
          <p:cNvSpPr/>
          <p:nvPr/>
        </p:nvSpPr>
        <p:spPr>
          <a:xfrm>
            <a:off x="4603095" y="5054633"/>
            <a:ext cx="633116" cy="618125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021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  <p:bldP spid="17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B64-3359-3028-7B13-AEBB75A9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Examples of consistent channel selection functions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B00BB4E-7AC8-8F0C-C057-43C5BEA1B950}"/>
              </a:ext>
            </a:extLst>
          </p:cNvPr>
          <p:cNvSpPr/>
          <p:nvPr/>
        </p:nvSpPr>
        <p:spPr>
          <a:xfrm>
            <a:off x="6261205" y="4174280"/>
            <a:ext cx="2256224" cy="2202799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3D09F29-284A-ECD4-14AD-662B1FDFFE6D}"/>
              </a:ext>
            </a:extLst>
          </p:cNvPr>
          <p:cNvSpPr/>
          <p:nvPr/>
        </p:nvSpPr>
        <p:spPr>
          <a:xfrm>
            <a:off x="7013086" y="4790594"/>
            <a:ext cx="1416902" cy="1383353"/>
          </a:xfrm>
          <a:prstGeom prst="ellipse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07A4B2-A2D8-C015-5C36-FF3CB5A7D12E}"/>
                  </a:ext>
                </a:extLst>
              </p:cNvPr>
              <p:cNvSpPr txBox="1"/>
              <p:nvPr/>
            </p:nvSpPr>
            <p:spPr>
              <a:xfrm>
                <a:off x="7642271" y="5559785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07A4B2-A2D8-C015-5C36-FF3CB5A7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71" y="5559785"/>
                <a:ext cx="26651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A284C6-7408-9F8E-4C6C-9C48C2311F7E}"/>
                  </a:ext>
                </a:extLst>
              </p:cNvPr>
              <p:cNvSpPr txBox="1"/>
              <p:nvPr/>
            </p:nvSpPr>
            <p:spPr>
              <a:xfrm>
                <a:off x="6532116" y="4979484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A284C6-7408-9F8E-4C6C-9C48C2311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16" y="4979484"/>
                <a:ext cx="266512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E17508-703A-07B9-9B0B-217E4E96B781}"/>
                  </a:ext>
                </a:extLst>
              </p:cNvPr>
              <p:cNvSpPr txBox="1"/>
              <p:nvPr/>
            </p:nvSpPr>
            <p:spPr>
              <a:xfrm>
                <a:off x="6764751" y="5704299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E17508-703A-07B9-9B0B-217E4E9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51" y="5704299"/>
                <a:ext cx="266512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566AC8-B408-3FE4-0E1D-5DE7E92D8FD2}"/>
                  </a:ext>
                </a:extLst>
              </p:cNvPr>
              <p:cNvSpPr txBox="1"/>
              <p:nvPr/>
            </p:nvSpPr>
            <p:spPr>
              <a:xfrm>
                <a:off x="6825567" y="4479437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566AC8-B408-3FE4-0E1D-5DE7E92D8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567" y="4479437"/>
                <a:ext cx="266512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37B312-E72A-0220-87B6-3627CC808BCD}"/>
                  </a:ext>
                </a:extLst>
              </p:cNvPr>
              <p:cNvSpPr txBox="1"/>
              <p:nvPr/>
            </p:nvSpPr>
            <p:spPr>
              <a:xfrm>
                <a:off x="7444186" y="4353666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37B312-E72A-0220-87B6-3627CC80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86" y="4353666"/>
                <a:ext cx="266512" cy="415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40DA213-C50E-BCC1-7FA3-0480C97605B4}"/>
                  </a:ext>
                </a:extLst>
              </p:cNvPr>
              <p:cNvSpPr txBox="1"/>
              <p:nvPr/>
            </p:nvSpPr>
            <p:spPr>
              <a:xfrm>
                <a:off x="7971300" y="5225903"/>
                <a:ext cx="29611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40DA213-C50E-BCC1-7FA3-0480C9760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300" y="5225903"/>
                <a:ext cx="296116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8B3920D-E706-197F-8618-D8EC3E8AAA66}"/>
                  </a:ext>
                </a:extLst>
              </p:cNvPr>
              <p:cNvSpPr txBox="1"/>
              <p:nvPr/>
            </p:nvSpPr>
            <p:spPr>
              <a:xfrm>
                <a:off x="7417251" y="4979483"/>
                <a:ext cx="26651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GB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8B3920D-E706-197F-8618-D8EC3E8A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251" y="4979483"/>
                <a:ext cx="266512" cy="415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17">
            <a:extLst>
              <a:ext uri="{FF2B5EF4-FFF2-40B4-BE49-F238E27FC236}">
                <a16:creationId xmlns:a16="http://schemas.microsoft.com/office/drawing/2014/main" id="{8CE056DB-A752-1ABD-1873-2970FD9A5B3D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圖片 5" descr="\documentclass{article}&#10;\usepackage{amsmath,amssymb}&#10;\usepackage[margin=0in,paperwidth=4in,verbose,marginparwidth=0pt,marginparsep=0pt]{geometry}&#10;\pagestyle{empty}&#10;\begin{document}&#10;&#10;\begin{itemize}&#10;  \item \textbf{Minimum selection:} selects smallest-indexed channel \[ \phi^{\min}(\mathbf{c}) = \min \mathbf{c} \]&#10;&#10;  \item \textbf{Maximum selection:} selects largest-indexed channel \[ \phi^{\max}(\mathbf{c}) = \max \mathbf{c} \]&#10;&#10; &#10;\end{itemize}&#10;&#10;&#10;\end{document}" title="IguanaTex Picture Display">
            <a:extLst>
              <a:ext uri="{FF2B5EF4-FFF2-40B4-BE49-F238E27FC236}">
                <a16:creationId xmlns:a16="http://schemas.microsoft.com/office/drawing/2014/main" id="{A99AFC63-7429-05C2-13D3-1DD7C4A71F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9713" y="1326754"/>
            <a:ext cx="7648943" cy="2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B57AE-BD9A-B814-9A2D-3FE27092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762E23-84B3-B5AC-2097-3724A875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Consistency is preserved through channel relabeling</a:t>
            </a:r>
            <a:endParaRPr lang="en-US" dirty="0"/>
          </a:p>
        </p:txBody>
      </p:sp>
      <p:pic>
        <p:nvPicPr>
          <p:cNvPr id="5" name="圖片 4" descr="\documentclass{article}&#10;\usepackage{amsmath}&#10;\pagestyle{empty}&#10;\begin{document}&#10;&#10;\begin{itemize}&#10;    \item Let \( \pi \) be a permutation of \( \{1,2,\ldots,N\} \), and \( \pi^{-1} \) its inverse.&#10;    \item (Channel relabeling)For an available channel set \( \mathbf{c} = \{c_1, c_2, \ldots, c_n\} \), define:&#10;    \[&#10;    \pi(\mathbf{c}) = \{\pi(c_1), \pi(c_2), \ldots, \pi(c_n)\}.&#10;    \]&#10;    \item Given a consistent channel selection function \( \phi \), define:&#10;    \[&#10;    \tilde{\phi} = \pi^{-1} \circ \phi \circ \pi.&#10;    \]&#10;    That is, for any \( \mathbf{c} \),&#10;    \[&#10;    \tilde{\phi}(\mathbf{c}) = \pi^{-1}(\phi(\pi(\mathbf{c}))).&#10;    \]&#10;\end{itemize}&#10;&#10;&#10;&#10;\noindent {\em Key Property}:&#10;If \( \phi \) is consistent, then \( \tilde{\phi} \) is also a consistent channel selection function.&#10;&#10;&#10;\end{document}" title="IguanaTex Picture Display">
            <a:extLst>
              <a:ext uri="{FF2B5EF4-FFF2-40B4-BE49-F238E27FC236}">
                <a16:creationId xmlns:a16="http://schemas.microsoft.com/office/drawing/2014/main" id="{D0A0BF6A-07AE-00D6-F8E4-790D6E651D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2195" y="1268082"/>
            <a:ext cx="8229600" cy="4524220"/>
          </a:xfrm>
          <a:prstGeom prst="rect">
            <a:avLst/>
          </a:prstGeom>
        </p:spPr>
      </p:pic>
      <p:pic>
        <p:nvPicPr>
          <p:cNvPr id="7" name="圖片 6" descr="\documentclass{article}&#10;\usepackage{amsmath,amssymb}&#10;\pagestyle{empty}&#10;\usepackage{xcolor}&#10;&#10;\begin{document}&#10;&#10;{\color{red} $N=7$, ${\bf c}=\{1,2,4\}$, $\pi(i)=N+1-i$, $\pi({\bf c})=\{7,5,3\}$}&#10;&#10;&#10;&#10;\end{document}" title="IguanaTex Picture Display">
            <a:extLst>
              <a:ext uri="{FF2B5EF4-FFF2-40B4-BE49-F238E27FC236}">
                <a16:creationId xmlns:a16="http://schemas.microsoft.com/office/drawing/2014/main" id="{C1F6065B-BCEA-B02F-50E5-08AB696716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21636" y="2817503"/>
            <a:ext cx="5965714" cy="254476"/>
          </a:xfrm>
          <a:prstGeom prst="rect">
            <a:avLst/>
          </a:prstGeom>
        </p:spPr>
      </p:pic>
      <p:pic>
        <p:nvPicPr>
          <p:cNvPr id="13" name="圖片 12" descr="\documentclass{article}&#10;\usepackage{amsmath,amssymb}&#10;\pagestyle{empty}&#10;\usepackage{xcolor}&#10;&#10;\begin{document}&#10;&#10;{\color{red} $\phi=\phi^{\rm min}$, $\phi^{\rm min}(\pi({\bf c}))=3$, $\tilde \phi({\bf c)}=\pi^{-1}(3)=4$}&#10;&#10;&#10;&#10;\end{document}" title="IguanaTex Picture Display">
            <a:extLst>
              <a:ext uri="{FF2B5EF4-FFF2-40B4-BE49-F238E27FC236}">
                <a16:creationId xmlns:a16="http://schemas.microsoft.com/office/drawing/2014/main" id="{DD60764F-A943-7040-9E73-D7C548CDCE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65522" y="4171654"/>
            <a:ext cx="4941714" cy="300190"/>
          </a:xfrm>
          <a:prstGeom prst="rect">
            <a:avLst/>
          </a:prstGeom>
        </p:spPr>
      </p:pic>
      <p:pic>
        <p:nvPicPr>
          <p:cNvPr id="18" name="圖片 17" descr="\documentclass{article}&#10;\usepackage{amsmath,amssymb}&#10;\pagestyle{empty}&#10;\usepackage{xcolor}&#10;&#10;\begin{document}&#10;&#10;{\color{red}  $\tilde \phi =\phi^{\rm max}$}&#10;&#10;&#10;&#10;\end{document}" title="IguanaTex Picture Display">
            <a:extLst>
              <a:ext uri="{FF2B5EF4-FFF2-40B4-BE49-F238E27FC236}">
                <a16:creationId xmlns:a16="http://schemas.microsoft.com/office/drawing/2014/main" id="{0E4256CA-7D04-70E9-27C2-9E68FE3467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20263" y="4680467"/>
            <a:ext cx="9950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B506C-8AD7-155F-FF3B-7410D47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15EAC-A461-0D8A-2078-1983F1BB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/>
          </a:bodyPr>
          <a:lstStyle/>
          <a:p>
            <a:r>
              <a:rPr lang="en-US" sz="2800" dirty="0"/>
              <a:t>Number of Consistent Channel Selection Functions</a:t>
            </a:r>
          </a:p>
        </p:txBody>
      </p:sp>
      <p:pic>
        <p:nvPicPr>
          <p:cNvPr id="6" name="圖片 5" descr="\documentclass{article}&#10;\usepackage{amsmath}&#10;\pagestyle{empty}&#10;\begin{document}&#10;&#10;\noindent {\em Theorem:}&#10;There are \( N! \) distinct consistent channel selection functions when there are \( N \) distinct channels.&#10;&#10;&#10;&#10;\begin{itemize}&#10;    \item \textbf{Base case:} For \( N = 1 \), only one function: \( \phi(\{1\}) = 1 \).&#10;    &#10;    \item \textbf{Inductive step:} Assume the result holds for \( N \) channels (i.e., \( N! \) functions).&#10;&#10;    \item For \( N+1 \) channels:&#10;    \begin{itemize}&#10;        \item There are \( N+1 \) choices for \( \phi(\{1,2,\ldots,N+1\}) \).&#10;        \item WLOG, suppose \( \phi(\{1,\ldots,N+1\}) = 1 \). Then by consistency:&#10;        \[&#10;        \phi(\mathbf{c}) = 1 \quad \text{for all } \mathbf{c} \subseteq \{1,\ldots,N+1\} \text{ with } 1 \in \mathbf{c}.&#10;        \]&#10;        \item Remaining subsets (those not containing 1) form a domain of size \( N \), with \( N! \) consistent functions by the hypothesis.&#10;    \end{itemize}&#10;&#10;    \item \textbf{Conclusion:} \( (N+1) \cdot N! = (N+1)! \) total consistent functions.&#10;\end{itemize}&#10;&#10;&#10;\end{document}" title="IguanaTex Picture Display">
            <a:extLst>
              <a:ext uri="{FF2B5EF4-FFF2-40B4-BE49-F238E27FC236}">
                <a16:creationId xmlns:a16="http://schemas.microsoft.com/office/drawing/2014/main" id="{5F6E7FEB-7F41-C261-2E98-5B8F5D00FD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5" y="973541"/>
            <a:ext cx="8334607" cy="49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D9A28-67ED-ADF5-C0C7-204E16B476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6722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All consistent channel selection functions 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dirty="0">
                        <a:latin typeface="Cambria Math" panose="02040503050406030204" pitchFamily="18" charset="0"/>
                      </a:rPr>
                      <m:t>𝐚𝐫𝐞</m:t>
                    </m:r>
                    <m:r>
                      <a:rPr lang="en-US" altLang="zh-TW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dirty="0">
                        <a:latin typeface="Cambria Math" panose="02040503050406030204" pitchFamily="18" charset="0"/>
                      </a:rPr>
                      <m:t>𝐞𝐪𝐮𝐢𝐯𝐚𝐥𝐞𝐧𝐭</m:t>
                    </m:r>
                    <m:r>
                      <a:rPr lang="en-US" altLang="zh-TW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dirty="0">
                        <a:latin typeface="Cambria Math" panose="02040503050406030204" pitchFamily="18" charset="0"/>
                      </a:rPr>
                      <m:t>𝐭𝐨</m:t>
                    </m:r>
                    <m:r>
                      <a:rPr lang="en-US" altLang="zh-TW" sz="2800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𝒎𝒊𝒏</m:t>
                        </m:r>
                      </m:sup>
                    </m:sSup>
                  </m:oMath>
                </a14:m>
                <a:r>
                  <a:rPr lang="en-US" sz="2800" dirty="0"/>
                  <a:t> through channel relabeling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D9A28-67ED-ADF5-C0C7-204E16B47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6722"/>
                <a:ext cx="8229600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17">
            <a:extLst>
              <a:ext uri="{FF2B5EF4-FFF2-40B4-BE49-F238E27FC236}">
                <a16:creationId xmlns:a16="http://schemas.microsoft.com/office/drawing/2014/main" id="{2F12B799-7907-DBFF-6470-03AA3CCCE478}"/>
              </a:ext>
            </a:extLst>
          </p:cNvPr>
          <p:cNvSpPr txBox="1">
            <a:spLocks/>
          </p:cNvSpPr>
          <p:nvPr/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圖片 7" descr="\documentclass{article}&#10;\usepackage{amsmath,amssymb}&#10;\usepackage[margin=0in,paperwidth=4in,verbose,marginparwidth=0pt,marginparsep=0pt]{geometry}&#10;\pagestyle{empty}&#10;\begin{document}&#10;&#10;\begin{itemize}&#10;\item There are exactly \( N! \) consistent channel selection functions over \( N \) channels (as shown in the previous slide).&#10;\item There are $N!$ permutations of $\{1,2, \ldots, N\}$.&#10;  \item Any consistent channel selection function \( \phi \) can be written as:&#10;  \[ \phi = \pi^{-1} \circ \phi^{\min} \circ \pi \]&#10;  for some permutation \( \pi \).&#10;&#10;  \item This representation links all consistent functions back to \( \phi^{\min} \).&#10;  \item Example: \( \phi^{\max} \) uses \( \pi(i) = N + 1 - i \).&#10;\end{itemize}&#10;&#10;&#10;\end{document}" title="IguanaTex Picture Display">
            <a:extLst>
              <a:ext uri="{FF2B5EF4-FFF2-40B4-BE49-F238E27FC236}">
                <a16:creationId xmlns:a16="http://schemas.microsoft.com/office/drawing/2014/main" id="{48A70EC5-1F29-2EC6-F192-783ADFBE2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7690" y="1626457"/>
            <a:ext cx="7608229" cy="399939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715489A-5963-589E-DB2F-99B4F07616CE}"/>
              </a:ext>
            </a:extLst>
          </p:cNvPr>
          <p:cNvSpPr txBox="1"/>
          <p:nvPr/>
        </p:nvSpPr>
        <p:spPr>
          <a:xfrm>
            <a:off x="3184478" y="3429000"/>
            <a:ext cx="2720453" cy="959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69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162.729"/>
  <p:tag name="ORIGINALWIDTH" val=" 4236.221"/>
  <p:tag name="OUTPUTTYPE" val="PNG"/>
  <p:tag name="IGUANATEXVERSION" val="162"/>
  <p:tag name="LATEXADDIN" val="\documentclass{article}&#10;\usepackage{amsmath}&#10;\pagestyle{empty}&#10;\begin{document}&#10;&#10;\begin{itemize}&#10;    \item \textbf{Jiang and Chang} proposed a novel framework for sym/async/hetero/global MRP using \emph{Locality-Sensitive Hashing (LSH)}.&#10;    \item The design leverages the empirical observation that nearby users often have similar channel sets (high Jaccard index).&#10;    \item \textbf{Jaccard index} \( J \):&#10;    \[&#10;    J = \frac{n_{1,2}}{n_1 + n_2 - n_{1,2}}, &#10;    \]&#10;    where \( n_{1,2} \) is the number of common channels between two users.&#10;    \item When \( J \) is large, the LSH-based algorithms outperform random rendezvous in ETTR.&#10;    \item Key innovation: \emph{Coupled} CH sequences based on globally labeled channels enable the use of the \textbf{focal strategy} [Alpern95].&#10;\end{itemize}&#10;&#10;&#10;\end{document}"/>
  <p:tag name="IGUANATEXSIZE" val="20"/>
  <p:tag name="IGUANATEXCURSOR" val="8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10.424"/>
  <p:tag name="ORIGINALWIDTH" val=" 4290.213"/>
  <p:tag name="OUTPUTTYPE" val="PNG"/>
  <p:tag name="IGUANATEXVERSION" val="162"/>
  <p:tag name="LATEXADDIN" val="\documentclass{article}&#10;\usepackage{amsmath}&#10;\pagestyle{empty}&#10;\begin{document}&#10;&#10;\noindent {\em Theorem:}&#10;There are \( N! \) distinct consistent channel selection functions when there are \( N \) distinct channels.&#10;&#10;&#10;&#10;\begin{itemize}&#10;    \item \textbf{Base case:} For \( N = 1 \), only one function: \( \phi(\{1\}) = 1 \).&#10;    &#10;    \item \textbf{Inductive step:} Assume the result holds for \( N \) channels (i.e., \( N! \) functions).&#10;&#10;    \item For \( N+1 \) channels:&#10;    \begin{itemize}&#10;        \item There are \( N+1 \) choices for \( \phi(\{1,2,\ldots,N+1\}) \).&#10;        \item WLOG, suppose \( \phi(\{1,\ldots,N+1\}) = 1 \). Then by consistency:&#10;        \[&#10;        \phi(\mathbf{c}) = 1 \quad \text{for all } \mathbf{c} \subseteq \{1,\ldots,N+1\} \text{ with } 1 \in \mathbf{c}.&#10;        \]&#10;        \item Remaining subsets (those not containing 1) form a domain of size \( N \), with \( N! \) consistent functions by the hypothesis.&#10;    \end{itemize}&#10;&#10;    \item \textbf{Conclusion:} \( (N+1) \cdot N! = (N+1)! \) total consistent functions.&#10;\end{itemize}&#10;&#10;&#10;\end{document}"/>
  <p:tag name="IGUANATEXSIZE" val="20"/>
  <p:tag name="IGUANATEXCURSOR" val="21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89.276"/>
  <p:tag name="ORIGINALWIDTH" val=" 3403.824"/>
  <p:tag name="OUTPUTTYPE" val="PNG"/>
  <p:tag name="IGUANATEXVERSION" val="162"/>
  <p:tag name="LATEXADDIN" val="\documentclass{article}&#10;\usepackage{amsmath,amssymb}&#10;\usepackage[margin=0in,paperwidth=4in,verbose,marginparwidth=0pt,marginparsep=0pt]{geometry}&#10;\pagestyle{empty}&#10;\begin{document}&#10;&#10;\begin{itemize}&#10;\item There are exactly \( N! \) consistent channel selection functions over \( N \) channels (as shown in the previous slide).&#10;\item There are $N!$ permutations of $\{1,2, \ldots, N\}$.&#10;  \item Any consistent channel selection function \( \phi \) can be written as:&#10;  \[ \phi = \pi^{-1} \circ \phi^{\min} \circ \pi \]&#10;  for some permutation \( \pi \).&#10;&#10;  \item This representation links all consistent functions back to \( \phi^{\min} \).&#10;  \item Example: \( \phi^{\max} \) uses \( \pi(i) = N + 1 - i \).&#10;\end{itemize}&#10;&#10;&#10;\end{document}"/>
  <p:tag name="IGUANATEXSIZE" val="22"/>
  <p:tag name="IGUANATEXCURSOR" val="42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54.968"/>
  <p:tag name="ORIGINALWIDTH" val=" 3402.325"/>
  <p:tag name="OUTPUTTYPE" val="PNG"/>
  <p:tag name="IGUANATEXVERSION" val="162"/>
  <p:tag name="LATEXADDIN" val="\documentclass{article}&#10;\usepackage{amsmath,amssymb}&#10;\usepackage[margin=0in,paperwidth=4in,verbose,marginparwidth=0pt,marginparsep=0pt]{geometry}&#10;\pagestyle{empty}&#10;\begin{document}&#10;&#10;\begin{itemize}&#10;\item A CH algorithm is \textbf{consistent} if it uses a sequence of {\bf consistent} channel selection functions &#10;  \( \{ \phi_1, \phi_2, \ldots \} \).&#10;    \item Let \( \boldsymbol{\Pi} = \{ \pi_1, \pi_2, \ldots \} \) be a sequence of permutations over \( \{1, 2, \ldots, N\} \).&#10;    &#10;    \item Define a channel hopping algorithm \( \{ \phi_1, \phi_2, \ldots \} \) such that:&#10;    \[&#10;    \phi_t = \pi_t^{-1} \circ \phi^{\min} \circ \pi_t, \quad t = 1, 2, \ldots&#10;    \]&#10;    where \( \phi^{\min}(\mathbf{c}) = \min \mathbf{c} \) denotes the minimum selection function.&#10;    &#10;    \item This construction is referred to as the \textbf{\( \boldsymbol{\Pi} \)-algorithm}.&#10;    \item Every consistent CH algorithm can be represented as a \textbf{\( \boldsymbol{\Pi} \)-algorithm}.&#10;\end{itemize} &#10;&#10;\end{document}"/>
  <p:tag name="IGUANATEXSIZE" val="22"/>
  <p:tag name="IGUANATEXCURSOR" val="89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679.79"/>
  <p:tag name="OUTPUTTYPE" val="PNG"/>
  <p:tag name="IGUANATEXVERSION" val="162"/>
  <p:tag name="LATEXADDIN" val="\documentclass{article}&#10;\usepackage{amsmath,amssymb}&#10;\pagestyle{empty}&#10;\usepackage{xcolor}&#10;&#10;\begin{document}&#10;&#10;{\color{red}Designing a consistent CH algorithm = choosing permutations \( \{\pi_t\} \)}&#10;&#10;&#10;&#10;\end{document}"/>
  <p:tag name="IGUANATEXSIZE" val="22"/>
  <p:tag name="IGUANATEXCURSOR" val="19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596.7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32.246"/>
  <p:tag name="ORIGINALWIDTH" val=" 4098.988"/>
  <p:tag name="OUTPUTTYPE" val="PNG"/>
  <p:tag name="IGUANATEXVERSION" val="162"/>
  <p:tag name="LATEXADDIN" val="\documentclass{article}&#10;\usepackage{amsmath,amssymb}&#10;\pagestyle{empty}&#10;\begin{document}&#10;&#10;&#10;\begin{itemize}&#10;  \item Consider the MRP in the synchronous setting.&#10;\item Assume that  the two users use a consistent channel hopping algorithm $\{\phi_1, \phi_2, \ldots\}$ to generate their channel hopping sequences&#10;  \item Consider a fictitious user 0 with channel set \( \mathbf{c}_1 \cup \mathbf{c}_2 \).&#10;  \item Let \( c_0(t) = \phi_t(\mathbf{c}_1 \cup \mathbf{c}_2) \), and define:&#10;  \[ \mathcal{T}_i = \{ t : c_0(t) = i \} \]&#10;  \item Then, \textbf{users 1 and 2 rendezvous at time \( t \) iff \( t \in \mathcal{T} \)}, where:&#10;  \[ \mathcal{T} = \bigcup_{i \in \mathbf{c}_1 \cap \mathbf{c}_2} \mathcal{T}_i \]&#10;\end{itemize}&#10;&#10;\end{document}"/>
  <p:tag name="IGUANATEXSIZE" val="22"/>
  <p:tag name="IGUANATEXCURSOR" val="32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3605.549"/>
  <p:tag name="OUTPUTTYPE" val="PNG"/>
  <p:tag name="IGUANATEXVERSION" val="162"/>
  <p:tag name="LATEXADDIN" val="\documentclass{article}&#10;\usepackage{amsmath,amssymb}&#10;\pagestyle{empty}&#10;\usepackage{xcolor}&#10;&#10;\begin{document}&#10;&#10;{\color{red} $\mathcal{T}_i$ is the set of time slots that the fictitious user hops on channel $i$}&#10;&#10;&#10;&#10;\end{document}"/>
  <p:tag name="IGUANATEXSIZE" val="20"/>
  <p:tag name="IGUANATEXCURSOR" val="22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4101.987"/>
  <p:tag name="OUTPUTTYPE" val="PNG"/>
  <p:tag name="IGUANATEXVERSION" val="162"/>
  <p:tag name="LATEXADDIN" val="\documentclass{article}&#10;\usepackage{amsmath,amssymb}&#10;\pagestyle{empty}&#10;\usepackage{xcolor}&#10;&#10;\begin{document}&#10;&#10;{\color{red} $\mathcal{T}$ is the set of time slots that the fictitious user hops on a common channel}&#10;&#10;&#10;&#10;\end{document}"/>
  <p:tag name="IGUANATEXSIZE" val="20"/>
  <p:tag name="IGUANATEXCURSOR" val="23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2770.904"/>
  <p:tag name="OUTPUTTYPE" val="PNG"/>
  <p:tag name="IGUANATEXVERSION" val="162"/>
  <p:tag name="LATEXADDIN" val="\documentclass{article}&#10;\usepackage{amsmath}&#10;\pagestyle{empty}&#10;\begin{document}&#10;&#10;Example: $N=6$, $\mathbf{c}_1=\{1,2,4\}$ and $\mathbf{c}_2=\{2,5\}$.\\ Then $\mathbf{c}_0=\{1,2,4,5\}$. &#10;&#10;&#10;&#10;\end{document}"/>
  <p:tag name="IGUANATEXSIZE" val="40"/>
  <p:tag name="IGUANATEXCURSOR" val="1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94.826"/>
  <p:tag name="ORIGINALWIDTH" val=" 1667.792"/>
  <p:tag name="OUTPUTTYPE" val="PNG"/>
  <p:tag name="IGUANATEXVERSION" val="162"/>
  <p:tag name="LATEXADDIN" val="\documentclass{article}&#10;\usepackage{amsmath}&#10;\pagestyle{empty}&#10;\begin{document}&#10;&#10;&#10;\begin{tabular}{|c|c|c|c|}&#10;\hline&#10;$t$ &amp; $\phi_t(\mathbf{c}_0)$ &amp; $\phi_t(\mathbf{c}_1)$ &amp; $\phi_t(\mathbf{c}_2)$ \\ \hline&#10;1 &amp; 5 &amp; 1 &amp; 5 \\ \hline&#10;2 &amp; 4 &amp; 4 &amp; 5 \\ \hline&#10;3 &amp; 5 &amp; 4 &amp; 5 \\ \hline&#10;4 &amp; 2 &amp; 2 &amp; 2 \\ \hline&#10;5 &amp; 2 &amp; 2 &amp; 2 \\ \hline&#10;6 &amp; 1 &amp; 1 &amp; 2 \\ \hline&#10;7 &amp; 5 &amp; 1 &amp; 5 \\ \hline&#10;8 &amp; 4 &amp; 4 &amp; 5 \\ \hline&#10;\end{tabular}&#10;&#10;&#10;\end{document}"/>
  <p:tag name="IGUANATEXSIZE" val="20"/>
  <p:tag name="IGUANATEXCURSOR" val="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24.447"/>
  <p:tag name="ORIGINALWIDTH" val=" 4098.988"/>
  <p:tag name="OUTPUTTYPE" val="PNG"/>
  <p:tag name="IGUANATEXVERSION" val="162"/>
  <p:tag name="LATEXADDIN" val="\documentclass{article}&#10;\usepackage{amsmath}&#10;\pagestyle{empty}&#10;\begin{document}&#10;&#10;\begin{itemize}&#10;    \item For a permutation \( \pi \), define \( \pi^{i+1} \) recursively as:&#10;    \[&#10;    \pi^{i+1} = \pi \circ \pi^i,&#10;    \]&#10;    i.e., applying \( \pi \) \( i+1 \) times in total.&#10;&#10;    \item A \textbf{one-cycle permutation} is a permutation on \( \{1, 2, \ldots, N\} \) that consists of a single cycle of length \( N \).&#10;&#10;    \item In a one-cycle permutation:&#10;    \begin{itemize}&#10;        \item Every element cycles through all positions before returning to itself.&#10;        \item \( \pi^N \) is the identity permutation.&#10;    \end{itemize}&#10;&#10;    \item That is, for any \( i \in \{1, 2, \ldots, N\} \):&#10;    $&#10;    (\pi(i), \pi^2(i), \ldots, \pi^N(i))&#10;    $&#10;    is a permutation of \( \{1, 2, \ldots, N\} \), and&#10;    $&#10;    \pi^N(i) = i.&#10;    $&#10;\item Example: cyclic shift permutation (rotation) \( \pi^{\rm rot}(i) = (i \mod N) + 1 \)&#10;\end{itemize}&#10;&#10;&#10;\end{document}"/>
  <p:tag name="IGUANATEXSIZE" val="20"/>
  <p:tag name="IGUANATEXCURSOR" val="9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81.515"/>
  <p:tag name="ORIGINALWIDTH" val=" 4281.965"/>
  <p:tag name="OUTPUTTYPE" val="PNG"/>
  <p:tag name="IGUANATEXVERSION" val="162"/>
  <p:tag name="LATEXADDIN" val="\documentclass{article}&#10;\usepackage{amsmath}&#10;\pagestyle{empty}&#10;\begin{document}&#10;&#10;\begin{itemize}&#10;    \item To understand LSH algorithms theoretically, we develop a general CH framework:&#10;    \begin{itemize}&#10;        \item A CH algorithm is a sequence of channel selection functions: \( \{ \phi_1, \phi_2, \ldots \} \).&#10;        \item Given an available channel set \( \mathbf{c} \), \( \phi_t(\mathbf{c}) \) selects a channel at time \( t \).&#10;    \end{itemize}&#10;    \item \textbf{Consistent channel selection function:}&#10;    \begin{quote}&#10;    If some channels are removed from \( \mathbf{c} \), and the previously selected channel remains, the selection stays the same. Otherwise, a new channel is selected.&#10;    \end{quote}&#10;    \item A CH algorithm is \emph{consistent} if all \( \phi_t \) are consistent channel selection fcuntions.&#10;\end{itemize}&#10;&#10;&#10;\end{document}"/>
  <p:tag name="IGUANATEXSIZE" val="20"/>
  <p:tag name="IGUANATEXCURSOR" val="82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265.842"/>
  <p:tag name="OUTPUTTYPE" val="PNG"/>
  <p:tag name="IGUANATEXVERSION" val="162"/>
  <p:tag name="LATEXADDIN" val="\documentclass{article}&#10;\usepackage{amsmath,amssymb}&#10;\pagestyle{empty}&#10;\usepackage{xcolor}&#10;&#10;\begin{document}&#10;&#10;{\color{red} $N=7$, $(2,3,4,5,6,7,1)$}&#10;&#10;&#10;&#10;\end{document}"/>
  <p:tag name="IGUANATEXSIZE" val="20"/>
  <p:tag name="IGUANATEXCURSOR" val="16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38.433"/>
  <p:tag name="ORIGINALWIDTH" val=" 4101.237"/>
  <p:tag name="OUTPUTTYPE" val="PNG"/>
  <p:tag name="IGUANATEXVERSION" val="162"/>
  <p:tag name="LATEXADDIN" val="\documentclass{article}&#10;\usepackage{amsmath,amssymb}&#10;\pagestyle{empty}&#10;\begin{document}&#10;&#10;\begin{itemize}&#10;&#10;\item Consider the  \textbf{synchronous} setting.&#10;    \item Each user generates their channel hopping sequence using the \( \boldsymbol{\Pi} \)-algorithm:&#10;    \[&#10;    \boldsymbol{\Pi} = \{\pi, \pi^2, \ldots\},&#10;    \]&#10;    where \( \pi \) is a \textbf{one-cycle permutation} over \( \{1, 2, \ldots, N\} \).&#10;\item Recall that the \textbf{\( \Pi \)-algorithm} uses the sequence of chanel selection functions:&#10;  \[ \phi_t = \pi_t^{-1} \circ \phi^{\min} \circ \pi_t \]&#10;&#10;  \item Note that \( (\pi, \pi^2, \ldots , \pi^N ) \) is a permutation:&#10;  \begin{itemize}&#10;\item Each channel of a user is selected at least once in each period of $N$ time slots.&#10;&#10;    \item Guarantees rendezvous on every common channel&#10;    \item Then MTTR \( \leq N - n_{1,2} + 1 \)&#10;  \end{itemize}&#10;&#10;\end{itemize}&#10;&#10;&#10;\end{document}"/>
  <p:tag name="IGUANATEXSIZE" val="22"/>
  <p:tag name="IGUANATEXCURSOR" val="61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68.467"/>
  <p:tag name="ORIGINALWIDTH" val=" 3403.075"/>
  <p:tag name="OUTPUTTYPE" val="PNG"/>
  <p:tag name="IGUANATEXVERSION" val="162"/>
  <p:tag name="LATEXADDIN" val="\documentclass{article}&#10;\usepackage{amsmath,amssymb}&#10;\usepackage[margin=0in,paperwidth=4in,verbose,marginparwidth=0pt,marginparsep=0pt]{geometry}&#10;\pagestyle{empty}&#10;\begin{document}&#10;&#10;&#10;\begin{itemize}&#10;  \item Assume both users use \( \Pi \)-algorithm with i.i.d. random permutations:&#10;  \[ \phi_t = \pi_t^{-1} \circ \phi^{\min} \circ \pi_t \]&#10;  \item At each time \( t \), channel selected by fictitious user 0 is uniformly random from \( \mathbf{c}_1 \cup \mathbf{c}_2 \). Rendezvous occurs if selected channel lies in \( \mathbf{c}_1 \cap \mathbf{c}_2 \).&#10;\item The probability  that the two users rendezvous at time $t$ is&#10;$$P \Big (\phi_t({\bf c}_1 \cup {\bf c}_2) \in {\bf c}_1 \cap {\bf c}_2 \Big )= \frac{|{\bf c}_1 \cap {\bf c}_2|}{|{\bf c}_1 \cup {\bf c}_2|}=J.$$&#10; \item Since the CH sequence of user 0 is an i.i.d. sequence, the TTR is geometrically distributed with mean $1/J$. Thus, the ETTR is $1/J$.  &#10;&#10;&#10;%\item Jaccard index:   \[ J = \frac{|\mathbf{c}_1 \cap \mathbf{c}_2|}{|\mathbf{c}_1 \cup \mathbf{c}_2|} = \frac{n_{1,2}}{n_1 + n_2 - n_{1,2}} \]&#10;&#10;  %\item Realized via pseudo-random permutations from a shared seed.&#10;\end{itemize}&#10;&#10;\end{document}"/>
  <p:tag name="IGUANATEXSIZE" val="22"/>
  <p:tag name="IGUANATEXCURSOR" val="839"/>
  <p:tag name="TRANSPARENCY" val="True"/>
  <p:tag name="CHOOSECOLOR" val="False"/>
  <p:tag name="COLORHEX" val="000000"/>
  <p:tag name="LATEXENGINEID" val="0"/>
  <p:tag name="TEMPFOLDER" val="c:\temp\"/>
  <p:tag name="LATEXFORMHEIGHT" val=" 452.2"/>
  <p:tag name="LATEXFORMWIDTH" val=" 479.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4.99063"/>
  <p:tag name="ORIGINALWIDTH" val=" 100.4874"/>
  <p:tag name="OUTPUTTYPE" val="PNG"/>
  <p:tag name="IGUANATEXVERSION" val="162"/>
  <p:tag name="LATEXADDIN" val="\documentclass{article}&#10;\usepackage{amsmath,amssymb}&#10;\pagestyle{empty}&#10;\begin{document}&#10;$&#10;\mathbf{c}_1 &#10;$&#10;&#10;\end{document}"/>
  <p:tag name="IGUANATEXSIZE" val="22"/>
  <p:tag name="IGUANATEXCURSOR" val="8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4.99063"/>
  <p:tag name="ORIGINALWIDTH" val=" 103.4871"/>
  <p:tag name="OUTPUTTYPE" val="PNG"/>
  <p:tag name="IGUANATEXVERSION" val="162"/>
  <p:tag name="LATEXADDIN" val="\documentclass{article}&#10;\usepackage{amsmath,amssymb}&#10;\pagestyle{empty}&#10;\begin{document}&#10;&#10;&#10;$&#10;\mathbf{c}_2&#10;$&#10;&#10;\end{document}"/>
  <p:tag name="IGUANATEXSIZE" val="22"/>
  <p:tag name="IGUANATEXCURSOR" val="10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36.595"/>
  <p:tag name="ORIGINALWIDTH" val=" 4288.714"/>
  <p:tag name="OUTPUTTYPE" val="PNG"/>
  <p:tag name="IGUANATEXVERSION" val="162"/>
  <p:tag name="LATEXADDIN" val="\documentclass{article}&#10;\usepackage{amsmath}&#10;\pagestyle{empty}&#10;\begin{document}&#10;&#10;\noindent Suppose \( \pi \) is a random permutation. Then for any channel selection function \( \phi \) and any available channel set \( \mathbf{c} \),&#10;\[&#10;P\big(\phi(\pi(\mathbf{c})) = \pi(c)\big) = \frac{1}{|\mathbf{c}|}.&#10;\]&#10;&#10;&#10;\noindent {\em (Proof Sketch)}&#10;Let the probability be computed over all \( N! \) permutations:&#10;\[&#10;P\big(\phi(\pi(\mathbf{c})) = \pi(c)\big) = \frac{1}{N!} \sum_{\sigma} \mathbf{1}_{\{\phi(\sigma(\mathbf{c})) = \sigma(c)\}}.&#10;\]&#10;To show this is uniform over all \( c \in \mathbf{c} \), it suffices to show:&#10;\[&#10;\sum_{\sigma} \mathbf{1}_{\{\phi(\sigma(\mathbf{c})) = \sigma(c_1)\}} = \sum_{\sigma} \mathbf{1}_{\{\phi(\sigma(\mathbf{c})) = \sigma(c_2)\}}&#10;\]&#10;for all \( c_1 \ne c_2 \in \mathbf{c} \).&#10;&#10;\medskip&#10;Construct a bijection: For any \( \sigma \) where \( \phi(\sigma(\mathbf{c})) = \sigma(c_1) \), define \( \sigma' \) that swaps \( \sigma(c_1) \) and \( \sigma(c_2) \), fixes all else. Then:&#10;\[&#10;\sigma'(\mathbf{c}) = \sigma(\mathbf{c}), \quad \phi(\sigma^\prime({\bf c}))=\phi(\sigma({\bf c}))=\sigma (c_1)=\sigma^\prime(c_2).&#10;\]&#10;Hence, the two sums are equal.&#10;&#10;&#10;\end{document}"/>
  <p:tag name="IGUANATEXSIZE" val="20"/>
  <p:tag name="IGUANATEXCURSOR" val="105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84.14"/>
  <p:tag name="ORIGINALWIDTH" val=" 4290.964"/>
  <p:tag name="OUTPUTTYPE" val="PNG"/>
  <p:tag name="IGUANATEXVERSION" val="162"/>
  <p:tag name="LATEXADDIN" val="\documentclass{article}&#10;\usepackage{amsmath}&#10;\pagestyle{empty}&#10;\begin{document}&#10;&#10;\begin{itemize}&#10;    \item Consider a general channel hopping algorithm:&#10;    \[&#10;    \{ \phi_1, \phi_2, \ldots \}&#10;    \]&#10;    where each \( \phi_t \) is a (not necessarily consistent) channel selection function.&#10;&#10;    \item Define the \textbf{rendezvous probability at time \( t \)} as:&#10;    \[&#10;    \frac{1}{N!} \sum_{\sigma} \mathbf{1}_{\{ \phi_t(\sigma(\mathbf{c}_1)) = \phi_t(\sigma(\mathbf{c}_2)) \}},&#10;    \]&#10;    i.e., the fraction of times the two users rendezvous at time \( t \), averaged over all \( N! \) permutations (relabelings) \( \sigma \).&#10;\end{itemize}&#10;&#10;&#10;&#10;&#10;{\em Theorem}: For any channel hopping algorithm \( \{ \phi_1, \phi_2, \ldots \} \), the rendezvous probability at time \( t \) satisfies:&#10;\[&#10;\Pr(\text{rendezvous at time } t) \leq J,&#10;\]&#10;where \( J \) is the Jaccard index of \( \mathbf{c}_1 \) and \( \mathbf{c}_2 \).&#10;Equality holds if the channel hopping algorithm is \textbf{consistent}.&#10;&#10;&#10;&#10;\end{document}"/>
  <p:tag name="IGUANATEXSIZE" val="20"/>
  <p:tag name="IGUANATEXCURSOR" val="91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59.3926"/>
  <p:tag name="ORIGINALWIDTH" val=" 3517.81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newcommand {\beq}[1]{\begin{equation}&#10;                     }&#10;\newcommand {\eeq}{\end{equation}}&#10;\newcommand {\bear}[1]{&#10;                       \begin{eqnarray*}&#10;                       }&#10;\newcommand {\eear}{\end{eqnarray*}}&#10;\def\pr{{\bf\sf P}}&#10;\begin{document}&#10;&#10;\bear{fair0066a}&#10;&amp;&amp;\pr \Big (\phi_t(\pi({\bf c_1}))=\phi_t(\pi({\bf c_2}))\Big) \nonumber\\&#10;&amp;&amp;=\sum_{c \in {\bf c}_1 \cap {\bf c}_2} \pr \Big (\phi_t(\pi({\bf c_1}))=\phi_t(\pi({\bf c_2}))=\pi(c)  \Big | \phi_t(\pi({\bf c_1} \cup {\bf c}_2))=\pi(c)  \Big ) \nonumber\\&#10;&amp;&amp; \quad\quad\quad\quad \pr \Big (\phi_t(\pi({\bf c_1} \cup {\bf c}_2))=\pi(c) \Big) .\nonumber\\&#10;\eear&#10;&#10;&#10;\end{document}"/>
  <p:tag name="IGUANATEXSIZE" val="22"/>
  <p:tag name="IGUANATEXCURSOR" val="62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565.2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41.1324"/>
  <p:tag name="ORIGINALWIDTH" val=" 3592.051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newcommand {\beq}[1]{\begin{equation*}&#10;                      \label{eq:#1} }&#10;\newcommand {\eeq}{\end{equation*}}&#10;\newcommand {\bear}[1]{&#10;                       \begin{eqnarray*}&#10;                       \label{eq:#1} }&#10;\newcommand {\eear}{\end{eqnarray*}}&#10;\def\pr{{\bf\sf P}}&#10;\begin{document}&#10;&#10;\noindent&#10;Therefore,&#10;\beq{fair0099}&#10;\pr \Big (\phi_t(\pi({\bf c_1}))=\phi_t(\pi({\bf c_2}))\Big) \le \frac{|{\bf c_1} \cap {\bf c}_2|}{|{\bf c_1} \cup {\bf c}_2|}=J.&#10;\eeq&#10;The rendezvous probability at time $t$ cannot be larger than&#10;$J$ for any channel selection function $\phi_t$.&#10;\end{document}"/>
  <p:tag name="IGUANATEXSIZE" val="22"/>
  <p:tag name="IGUANATEXCURSOR" val="46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1.7285"/>
  <p:tag name="ORIGINALWIDTH" val=" 329.2088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{\color{blue}&#10;$&#10; \frac{1}{|{\bf c_1} \cup {\bf c}_2|}&#10;$&#10;}&#10;\end{document}"/>
  <p:tag name="IGUANATEXSIZE" val="22"/>
  <p:tag name="IGUANATEXCURSOR" val="48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57.968"/>
  <p:tag name="ORIGINALWIDTH" val=" 4293.963"/>
  <p:tag name="OUTPUTTYPE" val="PNG"/>
  <p:tag name="IGUANATEXVERSION" val="162"/>
  <p:tag name="LATEXADDIN" val="\documentclass{article}&#10;\usepackage{amsmath}&#10;\pagestyle{empty}&#10;\begin{document}&#10;\noindent {\em Definition:}&#10;Given a nonempty set \( \mathbf{c} \subseteq \{1, 2, \ldots, N\} \), a \emph{channel selection function} \( \phi \) selects a channel from \( \mathbf{c} \): \[&#10;\phi(\mathbf{c}) \in \mathbf{c}.&#10;\]&#10;A channel hopping algorithm is a sequence of channel selection fucntions\\ \( \{\phi_1, \phi_2, \ldots\} \), where \( \phi_t \) selects a channel at time \( t \).&#10;&#10;&#10;\begin{itemize}&#10;    \item When \( |\mathbf{c}| = 1 \): Only 1 valid choice.&#10;    \item For \( |\mathbf{c}| = k \geq 2 \): There are \( k^{\binom{N}{k}} \) ways to assign choices across all such subsets.&#10;    \item Therefore, the total number of channel selection functions is:&#10;    \[&#10;    \prod_{k=2}^{N} k^{\binom{N}{k}}.&#10;    \]&#10;\end{itemize}&#10;&#10;&#10;&#10;&#10;\end{document}"/>
  <p:tag name="IGUANATEXSIZE" val="20"/>
  <p:tag name="IGUANATEXCURSOR" val="9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88.751"/>
  <p:tag name="ORIGINALWIDTH" val=" 4288.714"/>
  <p:tag name="OUTPUTTYPE" val="PNG"/>
  <p:tag name="IGUANATEXVERSION" val="162"/>
  <p:tag name="LATEXADDIN" val="\documentclass{article}&#10;\usepackage{amsmath}&#10;\pagestyle{empty}&#10;\begin{document}&#10;\begin{description}&#10;    \item[(i) \textbf{MTTR:}] A tight MTTR bound can be achieved when the sequence of permutations is generated using a one-cycle permutation.&#10;&#10;    \item[(ii) \textbf{ETTR:}] The ETTR equals \( 1/J \) when the permutations are drawn randomly.&#10;&#10;    \item[(iii) \textbf{Computational Complexity:}] Generating full random permutations is expensive when the total number of channels \( N \) is large. If a user's available channel set size \( n \ll N \), the generation of hopping sequences should ideally depend only on \( n \).&#10;\end{description}&#10;&#10;\medskip&#10;\textbf{Design Goal:} Identify \emph{one-cycle permutations} that are efficient to implement and produce \emph{random-like behavior}, achieving both low MTTR and low ETTR.&#10;&#10;&#10;&#10;&#10;\end{document}"/>
  <p:tag name="IGUANATEXSIZE" val="20"/>
  <p:tag name="IGUANATEXCURSOR" val="82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28.534"/>
  <p:tag name="ORIGINALWIDTH" val=" 3402.325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&#10;\begin{itemize}&#10;  \item LSH2 uses two permutations \( \pi_1 \) and \( \pi_2 \) and selects channel \( c(t) = c_{i^*} \) where:&#10;  \[ i^* = \arg\min_i \left((\pi_1(c_i) - \pi_2(t)) \mod N\right) \]&#10;  \item This can be expressed as a \( \Pi \)-algorithm with:&#10;  \[ \pi_t = ((\pi^{\text{rot}})^{-1})^{\pi_2(t)} \circ \pi_1 \]&#10;  \[ \phi_t = \pi_t^{-1} \circ \phi^{\min} \circ \pi_t \]&#10;  \item If \( \pi_1 \), \( \pi_2 \) are identity permutations, LSH2 uses \( (\pi^{\text{rot}})^{-1} \)&#10;  % \item \textbf{Goal:} Shuffle permutations to behave like i.i.d. random permutations.&#10;\end{itemize}&#10;&#10;&#10;\end{document}"/>
  <p:tag name="IGUANATEXSIZE" val="22"/>
  <p:tag name="IGUANATEXCURSOR" val="105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84.439"/>
  <p:tag name="ORIGINALWIDTH" val=" 4094.488"/>
  <p:tag name="OUTPUTTYPE" val="PNG"/>
  <p:tag name="IGUANATEXVERSION" val="162"/>
  <p:tag name="LATEXADDIN" val="\documentclass{article}&#10;\usepackage{amsmath}&#10;\pagestyle{empty}&#10;\begin{document}&#10;&#10;\begin{itemize}&#10;    \item LSH2 uses pseudo-random permutations \( \pi_1, \pi_2 \), which incur high cost when \( N \) is large.&#10;    \item We propose the \textbf{modulo algorithm} using a one-cycle permutation:&#10;    \[&#10;    \pi(i) = (g \cdot i) \bmod P,&#10;    \]&#10;    where \( P = N+1 \) is prime and \( g \) is a generator of \( \{1,2,\ldots,P-1\} \).&#10;    \item If \( N+1 \) is not prime, pad with fictitious channels.&#10; \item For such a one-cycle permutation \( \pi \), we have:&#10;    \[&#10;    \pi^t(i) = g^t \cdot i \bmod P, \quad&#10;    (\pi^t)^{-1}(i) = g^{P-1 - t} \cdot i \bmod P&#10;    \]&#10;    \item Channel selection function at time \( t \) is:&#10;    \[&#10;    \phi_t(\mathbf{c}) =((\pi^t)^{-1} \circ \phi^{\rm min} \circ \pi^t )(\mathbf{c}) = \arg\min_{c \in \mathbf{c}} \left( g^t \cdot c \bmod P \right)&#10;    \]&#10;\end{itemize}&#10;&#10;&#10;\end{document}"/>
  <p:tag name="IGUANATEXSIZE" val="20"/>
  <p:tag name="IGUANATEXCURSOR" val="81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5.7331"/>
  <p:tag name="ORIGINALWIDTH" val=" 2011.249"/>
  <p:tag name="OUTPUTTYPE" val="PNG"/>
  <p:tag name="IGUANATEXVERSION" val="162"/>
  <p:tag name="LATEXADDIN" val="\documentclass{article}&#10;\usepackage{amsmath}&#10;\pagestyle{empty}&#10;\begin{document}&#10;&#10;&#10; $\{g^1, g^2, \ldots, g^{P-1}\}=\{1,2, \ldots, P-1\}$&#10;&#10;\end{document}"/>
  <p:tag name="IGUANATEXSIZE" val="20"/>
  <p:tag name="IGUANATEXCURSOR" val="8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64.079"/>
  <p:tag name="ORIGINALWIDTH" val=" 3120.36"/>
  <p:tag name="OUTPUTTYPE" val="PNG"/>
  <p:tag name="IGUANATEXVERSION" val="162"/>
  <p:tag name="LATEXADDIN" val="\documentclass{article}&#10;\usepackage{amsmath}&#10;\pagestyle{empty}&#10;\begin{document}&#10;\begin{itemize}&#10;    \item Maintain a virtual clock for each available channel:&#10;    \[&#10;    v_0(c) = c, \quad&#10;    v_{t+1}(c) = g \cdot v_t(c) \bmod P&#10;    \]&#10;    \item Select channel with minimum virtual clock:&#10;    \[&#10;    \phi_t(\mathbf{c}) = \arg\min_{c \in \mathbf{c}} v_t(c)&#10;    \]&#10;    \item Time complexity: \( O(n) \) per slot, where \( n = |\mathbf{c}| \)&#10;\end{itemize}&#10;&#10;&#10;&#10;\end{document}"/>
  <p:tag name="IGUANATEXSIZE" val="20"/>
  <p:tag name="IGUANATEXCURSOR" val="45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4.2032"/>
  <p:tag name="ORIGINALWIDTH" val=" 3018.373"/>
  <p:tag name="OUTPUTTYPE" val="PNG"/>
  <p:tag name="IGUANATEXVERSION" val="162"/>
  <p:tag name="LATEXADDIN" val="\documentclass{article}&#10;\usepackage{amsmath}&#10;\pagestyle{empty}&#10;\begin{document}&#10;&#10;\begin{itemize}&#10;    \item Virtual clocks: $v_0(c)=c$ and $v_{t+1}(c)=g\,v_t(c)\bmod 7$.&#10;    \item Selected channel at time $t$ is $\phi_t(\mathbf{c})=\arg\min_{c\in\mathbf{c}} v_t(c)$.&#10;\end{itemize}&#10;&#10;&#10;&#10;\end{document}"/>
  <p:tag name="IGUANATEXSIZE" val="20"/>
  <p:tag name="IGUANATEXCURSOR" val="28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94.826"/>
  <p:tag name="ORIGINALWIDTH" val=" 2509.186"/>
  <p:tag name="OUTPUTTYPE" val="PNG"/>
  <p:tag name="IGUANATEXVERSION" val="162"/>
  <p:tag name="LATEXADDIN" val="\documentclass{article}&#10;\usepackage{amsmath}&#10;\pagestyle{empty}&#10;\begin{document}&#10;&#10;\begin{tabular}{|c|c|c|c|c|c|}&#10;\hline&#10;$t$ &amp; $g^{t}\bmod 7$ &amp; $v_t(1)$ &amp; $v_t(2)$ &amp; $v_t(4)$ &amp; $\phi_t(\mathbf{c})$ \\ \hline&#10;1 &amp; 3 &amp; 3 &amp; 6 &amp; 5 &amp; $1$ \\ \hline&#10;2 &amp; 2 &amp; 2 &amp; 4 &amp; 1 &amp; $4$ \\ \hline&#10;3 &amp; 6 &amp; 6 &amp; 5 &amp; 3 &amp; $4$ \\ \hline&#10;4 &amp; 4 &amp; 4 &amp; 1 &amp; 2 &amp; $2$ \\ \hline&#10;5 &amp; 5 &amp; 5 &amp; 3 &amp; 6 &amp; $2$ \\ \hline&#10;6 &amp; 1 &amp; 1 &amp; 2 &amp; 4 &amp; $1$ \\ \hline&#10;7 &amp; 3 &amp; 3 &amp; 6 &amp; 5 &amp; $1$ \\ \hline&#10;8 &amp; 2 &amp; 2 &amp; 4 &amp; 1 &amp; $4$ \\ \hline&#10;\end{tabular}&#10;&#10;&#10;\end{document}"/>
  <p:tag name="IGUANATEXSIZE" val="20"/>
  <p:tag name="IGUANATEXCURSOR" val="49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0.9861"/>
  <p:tag name="ORIGINALWIDTH" val=" 2251.219"/>
  <p:tag name="OUTPUTTYPE" val="PNG"/>
  <p:tag name="IGUANATEXVERSION" val="162"/>
  <p:tag name="LATEXADDIN" val="\documentclass{article}&#10;\usepackage{amsmath}&#10;\pagestyle{empty}&#10;\begin{document}&#10;&#10;&#10;\textbf{Selected sequence}: $1,\,4,\,4,\,2,\,2,\,1,\,1,\,4$.&#10;&#10;\end{document}"/>
  <p:tag name="IGUANATEXSIZE" val="20"/>
  <p:tag name="IGUANATEXCURSOR" val="8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149.606"/>
  <p:tag name="OUTPUTTYPE" val="PNG"/>
  <p:tag name="IGUANATEXVERSION" val="162"/>
  <p:tag name="LATEXADDIN" val="\documentclass{article}&#10;\usepackage{amsmath}&#10;\pagestyle{empty}&#10;\begin{document}&#10;&#10;Example: Modulo Algorithm (\(P=7,\;g=3,\;\mathbf{c}=\{1,2,4\}\))&#10;&#10;&#10;\end{document}"/>
  <p:tag name="IGUANATEXSIZE" val="20"/>
  <p:tag name="IGUANATEXCURSOR" val="14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7.837"/>
  <p:tag name="ORIGINALWIDTH" val=" 2631.421"/>
  <p:tag name="OUTPUTTYPE" val="PNG"/>
  <p:tag name="IGUANATEXVERSION" val="162"/>
  <p:tag name="LATEXADDIN" val="\documentclass{article}&#10;\usepackage{amsmath}&#10;\pagestyle{empty}&#10;\begin{document}&#10;&#10;\begin{itemize}&#10;    \item Generator \( g \) affects uniformity of selection.&#10;    \item Example: \( P = 257 \), \( g = 3 \), \( \mathbf{c} = \{1,3,9,27\} \)&#10;    \begin{itemize}&#10;        \item Channel 1 is selected 253 times&#10;        \item Channels 3, 9, 27 selected only once each&#10;    \end{itemize}&#10;    \item Violates fairness and random-like behavior&#10;    \item \textbf{Careful selection of \( g \)} is crucial for ETTR&#10;\end{itemize}&#10;&#10;&#10;\end{document}"/>
  <p:tag name="IGUANATEXSIZE" val="20"/>
  <p:tag name="IGUANATEXCURSOR" val="51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11.099"/>
  <p:tag name="ORIGINALWIDTH" val=" 4288.714"/>
  <p:tag name="OUTPUTTYPE" val="PNG"/>
  <p:tag name="IGUANATEXVERSION" val="162"/>
  <p:tag name="LATEXADDIN" val="\documentclass{article}&#10;\usepackage{amsmath}&#10;\pagestyle{empty}&#10;\begin{document}&#10;&#10;{\em Definition of Consistency:}&#10;A channel selection function \( \phi \) is \emph{consistent} if, for any two sets \( \mathbf{c}^\prime \subset \mathbf{c}^{\prime\prime} \), and if &#10;$\phi(\mathbf{c}^{\prime\prime}) \in \mathbf{c}^\prime $,&#10;then $\phi(\mathbf{c}^\prime)=\phi(\mathbf{c}^{\prime\prime}) .&#10;$&#10;&#10;&#10;\begin{itemize}&#10;    \item \textbf{Intuition:} If the previously selected channel is still available after some channels are removed (e.g., due to primary user activity), the selection remains unchanged. &#10;\item Selection only changes if the previously selected channel becomes unavailable.  &#10;\end{itemize}&#10;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400"/>
  <p:tag name="ORIGINALHEIGHT" val=" 3626.547"/>
  <p:tag name="ORIGINALWIDTH" val=" 4776.903"/>
  <p:tag name="OUTPUTTYPE" val="PNG"/>
  <p:tag name="IGUANATEXVERSION" val="162"/>
  <p:tag name="LATEXADDIN" val="\documentclass{article}&#10;\usepackage{amsmath,amssymb}&#10;\pagestyle{empty}&#10;\usepackage[margin=0in,paperwidth=2.7in,verbose,marginparwidth=0pt,marginparsep=0pt]{geometry}&#10;\usepackage{xcolor}&#10;\begin{document}&#10;&#10;\begin{itemize}&#10;  \item Compare ETTR across various algorithms:&#10;  \begin{itemize}&#10;    \item Random (randomly select form available channel set)&#10;    \item Pi (\( \Pi \)-algorithm with random permutations)&#10;    \item LSH2&#10;    \item Modulo Algorithm&#10;  \end{itemize}&#10; \item Consistent algorithms (Pi, modulo and LSH2) closely match the optimal bound \( 1/J \).&#10;\end{itemize}&#10;&#10;\end{document}"/>
  <p:tag name="IGUANATEXSIZE" val="22"/>
  <p:tag name="IGUANATEXCURSOR" val="25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.7364"/>
  <p:tag name="ORIGINALWIDTH" val=" 878.1403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$&#10;N=256, n=60&#10;$&#10;&#10;\end{document}"/>
  <p:tag name="IGUANATEXSIZE" val="22"/>
  <p:tag name="IGUANATEXCURSOR" val="4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400"/>
  <p:tag name="ORIGINALHEIGHT" val=" 1891.264"/>
  <p:tag name="ORIGINALWIDTH" val=" 4491.188"/>
  <p:tag name="OUTPUTTYPE" val="PNG"/>
  <p:tag name="IGUANATEXVERSION" val="162"/>
  <p:tag name="LATEXADDIN" val="\documentclass{article}&#10;\usepackage{amsmath,amssymb}&#10;\usepackage[margin=0in,paperwidth=2.7in,verbose,marginparwidth=0pt,marginparsep=0pt]{geometry}&#10;\pagestyle{empty}&#10;\begin{document}&#10;\begin{itemize}&#10;\item Compare MTTR across various algorithms&#10;  \item For consistent CH algorithms with one-cycle permutations (modulo and LSH2):&#10;  \[ \text{MTTR} \leq N - n_{1,2} + 1 \]&#10;\end{itemize}&#10;\end{document}"/>
  <p:tag name="IGUANATEXSIZE" val="22"/>
  <p:tag name="IGUANATEXCURSOR" val="24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8.7364"/>
  <p:tag name="ORIGINALWIDTH" val=" 878.1403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$&#10;N=256, n=60&#10;$&#10;&#10;\end{document}"/>
  <p:tag name="IGUANATEXSIZE" val="22"/>
  <p:tag name="IGUANATEXCURSOR" val="4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9.985"/>
  <p:tag name="ORIGINALWIDTH" val=" 675.6655"/>
  <p:tag name="OUTPUTTYPE" val="PNG"/>
  <p:tag name="IGUANATEXVERSION" val="162"/>
  <p:tag name="LATEXADDIN" val="\documentclass{article}&#10;\usepackage{amsmath,amssymb}&#10;\pagestyle{empty}&#10;\usepackage[margin=0in,paperwidth=4in,verbose,marginparwidth=0pt,marginparsep=0pt]{geometry}&#10;\usepackage{xcolor}&#10;\newcommand {\beq}[1]{\begin{equation}&#10;                      \label{eq:#1} }&#10;\newcommand {\eeq}{\end{equation}}&#10;\newcommand {\bear}[1]{&#10;                       \begin{eqnarray}&#10;                       \label{eq:#1} }&#10;\newcommand {\eear}{\end{eqnarray}}&#10;\def\pr{{\bf\sf P}}&#10;\begin{document}&#10;&#10;\[ N - n_{1,2} + 1 \]&#10;&#10;&#10;\end{document}"/>
  <p:tag name="IGUANATEXSIZE" val="22"/>
  <p:tag name="IGUANATEXCURSOR" val="47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15.6355"/>
  <p:tag name="ORIGINALWIDTH" val=" 4094.488"/>
  <p:tag name="OUTPUTTYPE" val="PNG"/>
  <p:tag name="IGUANATEXVERSION" val="162"/>
  <p:tag name="LATEXADDIN" val="\documentclass{article}&#10;\usepackage{amsmath}&#10;\pagestyle{empty}&#10;\begin{document}&#10;\begin{itemize}&#10;  \item Similar to LSH4, map each user’s available set \(\mathcal{C}_i\) (\(|\mathcal{C}_i|=n_i\))  &#10;        to a \textbf{fixed-size multiset}&#10;        \(\tilde{\mathcal{C}}_i=[\tilde c_i(0),\dots,\tilde c_i(T_0-1)]\)&#10;        with \(T_0\ll n_i\).&#10;  \item Generation via randomized $\bf \Pi$-algorithm $\Rightarrow$&#10;        expected overlap&#10;        \(\displaystyle |\tilde{\mathcal{C}}_1\cap\tilde{\mathcal{C}}_2|&#10;          \approx J\,T_0\)&#10;        ( \(J\) = Jaccard index).&#10;  \item Objective: reduce search space while keeping rendezvous probability high.&#10;\end{itemize}&#10;&#10;&#10;&#10;\end{document}"/>
  <p:tag name="IGUANATEXSIZE" val="20"/>
  <p:tag name="IGUANATEXCURSOR" val="12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85.302"/>
  <p:tag name="ORIGINALWIDTH" val=" 3442.07"/>
  <p:tag name="OUTPUTTYPE" val="PNG"/>
  <p:tag name="IGUANATEXVERSION" val="162"/>
  <p:tag name="LATEXADDIN" val="\documentclass{article}&#10;\usepackage{amsmath}&#10;\pagestyle{empty}&#10;\begin{document}&#10;&#10;\begin{itemize}&#10;  \item Each slot: user picks a \textbf{random element} from its multiset.&#10;  \item Rendezvous probability per slot is approximately  &#10;        \(\displaystyle \frac{J\,T_0}{T_0^2}= \frac{J}{T_0}\).&#10;  \item \(\Rightarrow\) expected time-to-rendezvous (ETTR)&#10;        \[&#10;          \mathrm{ETTR}\approx \frac{T_0}{J}.&#10;        \]&#10;  \item Better than pure random algorithm if  &#10;        \(\displaystyle&#10;          T_0 \le \frac{n_1n_2}{n_1+n_2-n_{1,2}}.&#10;        \)&#10;\end{itemize}&#10;&#10;&#10;\end{document}"/>
  <p:tag name="IGUANATEXSIZE" val="20"/>
  <p:tag name="IGUANATEXCURSOR" val="22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119.985"/>
  <p:tag name="ORIGINALWIDTH" val=" 3530.559"/>
  <p:tag name="OUTPUTTYPE" val="PNG"/>
  <p:tag name="IGUANATEXVERSION" val="162"/>
  <p:tag name="LATEXADDIN" val="\documentclass{article}&#10;\usepackage{amsmath}&#10;\pagestyle{empty}&#10;\begin{document}&#10;&#10;\begin{itemize}&#10;  \item Risk: \(\tilde{\mathcal{C}}_1\cap\tilde{\mathcal{C}}_2\) is an empty set&#10;        with probability \((1-J)^{T_0}\).&#10;  \item \textbf{Mixed strategy}: each slot&#10;        \begin{itemize}&#10;          \item with prob.\ \(p_0\) pick from multiset,&#10;          \item with prob.\ \(1-p_0\) pick from original avialable channel set.&#10;        \end{itemize}&#10;  \item Rendezvous probability per slot&#10;        \[&#10;          (1-p_0^2)\frac{n_{1,2}}{n_1n_2}&#10;          \;+\;&#10;          p_0^2\frac{J}{T_0}.&#10;        \]&#10;  \item Approx.\ ETTR&#10;        \[&#10;          \mathrm{ETTR}&#10;          \approx&#10;          \frac{1}{&#10;            (1-p_0^2)\frac{n_{1,2}}{n_1n_2}&#10;            + p_0^2\frac{J}{T_0}}.&#10;        \]&#10;\end{itemize}&#10;&#10;&#10;\end{document}"/>
  <p:tag name="IGUANATEXSIZE" val="20"/>
  <p:tag name="IGUANATEXCURSOR" val="41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89.1264"/>
  <p:tag name="ORIGINALWIDTH" val=" 3143.607"/>
  <p:tag name="OUTPUTTYPE" val="PNG"/>
  <p:tag name="IGUANATEXVERSION" val="162"/>
  <p:tag name="LATEXADDIN" val="\documentclass{article}&#10;\usepackage{amsmath,amssymb}&#10;\usepackage[margin=0in,paperwidth=4in,verbose,marginparwidth=0pt,marginparsep=0pt]{geometry}&#10;\pagestyle{empty}&#10;\begin{document}&#10;&#10;\begin{itemize}&#10;  \item \textbf{Minimum selection:} selects smallest-indexed channel \[ \phi^{\min}(\mathbf{c}) = \min \mathbf{c} \]&#10;&#10;  \item \textbf{Maximum selection:} selects largest-indexed channel \[ \phi^{\max}(\mathbf{c}) = \max \mathbf{c} \]&#10;&#10; &#10;\end{itemize}&#10;&#10;&#10;\end{document}"/>
  <p:tag name="IGUANATEXSIZE" val="22"/>
  <p:tag name="IGUANATEXCURSOR" val="43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516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45.744"/>
  <p:tag name="ORIGINALWIDTH" val=" 4288.714"/>
  <p:tag name="OUTPUTTYPE" val="PNG"/>
  <p:tag name="IGUANATEXVERSION" val="162"/>
  <p:tag name="LATEXADDIN" val="\documentclass{article}&#10;\usepackage{amsmath}&#10;\pagestyle{empty}&#10;\begin{document}&#10;&#10;\begin{itemize}&#10;    \item Let \( \pi \) be a permutation of \( \{1,2,\ldots,N\} \), and \( \pi^{-1} \) its inverse.&#10;    \item (Channel relabeling)For an available channel set \( \mathbf{c} = \{c_1, c_2, \ldots, c_n\} \), define:&#10;    \[&#10;    \pi(\mathbf{c}) = \{\pi(c_1), \pi(c_2), \ldots, \pi(c_n)\}.&#10;    \]&#10;    \item Given a consistent channel selection function \( \phi \), define:&#10;    \[&#10;    \tilde{\phi} = \pi^{-1} \circ \phi \circ \pi.&#10;    \]&#10;    That is, for any \( \mathbf{c} \),&#10;    \[&#10;    \tilde{\phi}(\mathbf{c}) = \pi^{-1}(\phi(\pi(\mathbf{c}))).&#10;    \]&#10;\end{itemize}&#10;&#10;&#10;&#10;\noindent {\em Key Property}:&#10;If \( \phi \) is consistent, then \( \tilde{\phi} \) is also a consistent channel selection function.&#10;&#10;&#10;\end{document}"/>
  <p:tag name="IGUANATEXSIZE" val="20"/>
  <p:tag name="IGUANATEXCURSOR" val="20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935.883"/>
  <p:tag name="OUTPUTTYPE" val="PNG"/>
  <p:tag name="IGUANATEXVERSION" val="162"/>
  <p:tag name="LATEXADDIN" val="\documentclass{article}&#10;\usepackage{amsmath,amssymb}&#10;\pagestyle{empty}&#10;\usepackage{xcolor}&#10;&#10;\begin{document}&#10;&#10;{\color{red} $N=7$, ${\bf c}=\{1,2,4\}$, $\pi(i)=N+1-i$, $\pi({\bf c})=\{7,5,3\}$}&#10;&#10;&#10;&#10;\end{document}"/>
  <p:tag name="IGUANATEXSIZE" val="20"/>
  <p:tag name="IGUANATEXCURSOR" val="21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7.7315"/>
  <p:tag name="ORIGINALWIDTH" val=" 2431.946"/>
  <p:tag name="OUTPUTTYPE" val="PNG"/>
  <p:tag name="IGUANATEXVERSION" val="162"/>
  <p:tag name="LATEXADDIN" val="\documentclass{article}&#10;\usepackage{amsmath,amssymb}&#10;\pagestyle{empty}&#10;\usepackage{xcolor}&#10;&#10;\begin{document}&#10;&#10;{\color{red} $\phi=\phi^{\rm min}$, $\phi^{\rm min}(\pi({\bf c}))=3$, $\tilde \phi({\bf c)}=\pi^{-1}(3)=4$}&#10;&#10;&#10;&#10;\end{document}"/>
  <p:tag name="IGUANATEXSIZE" val="20"/>
  <p:tag name="IGUANATEXCURSOR" val="16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1.7323"/>
  <p:tag name="ORIGINALWIDTH" val=" 489.6888"/>
  <p:tag name="OUTPUTTYPE" val="PNG"/>
  <p:tag name="IGUANATEXVERSION" val="162"/>
  <p:tag name="LATEXADDIN" val="\documentclass{article}&#10;\usepackage{amsmath,amssymb}&#10;\pagestyle{empty}&#10;\usepackage{xcolor}&#10;&#10;\begin{document}&#10;&#10;{\color{red}  $\tilde \phi =\phi^{\rm max}$}&#10;&#10;&#10;&#10;\end{document}"/>
  <p:tag name="IGUANATEXSIZE" val="20"/>
  <p:tag name="IGUANATEXCURSOR" val="14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2.xml><?xml version="1.0" encoding="utf-8"?>
<a:theme xmlns:a="http://schemas.openxmlformats.org/drawingml/2006/main" name="1_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376790</TotalTime>
  <Words>462</Words>
  <Application>Microsoft Office PowerPoint</Application>
  <PresentationFormat>如螢幕大小 (4:3)</PresentationFormat>
  <Paragraphs>110</Paragraphs>
  <Slides>31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新細明體</vt:lpstr>
      <vt:lpstr>Arial Narrow</vt:lpstr>
      <vt:lpstr>Calibri</vt:lpstr>
      <vt:lpstr>Cambria Math</vt:lpstr>
      <vt:lpstr>Times New Roman</vt:lpstr>
      <vt:lpstr>Verdana</vt:lpstr>
      <vt:lpstr>Wingdings 2</vt:lpstr>
      <vt:lpstr>Wingdings 3</vt:lpstr>
      <vt:lpstr>Lab607_4_3</vt:lpstr>
      <vt:lpstr>1_Lab607_4_3</vt:lpstr>
      <vt:lpstr>An Introduction to the Multichannel Rendezvous Problem-Part VI</vt:lpstr>
      <vt:lpstr>Consistent channel hopping algorithms</vt:lpstr>
      <vt:lpstr>Consistent channel hopping algorithms</vt:lpstr>
      <vt:lpstr>Channel selection functions and their enumeration</vt:lpstr>
      <vt:lpstr>Consistent channel selection functions (CCSF)</vt:lpstr>
      <vt:lpstr>Examples of consistent channel selection functions</vt:lpstr>
      <vt:lpstr>Consistency is preserved through channel relabeling</vt:lpstr>
      <vt:lpstr>Number of Consistent Channel Selection Functions</vt:lpstr>
      <vt:lpstr>All consistent channel selection functions  are equivalent to ϕ^min through channel relabeling</vt:lpstr>
      <vt:lpstr>Consistent channel hopping algorithm</vt:lpstr>
      <vt:lpstr>Characterization of the set of rendezvous time slots</vt:lpstr>
      <vt:lpstr>Characterization of the set of rendezvous time slots</vt:lpstr>
      <vt:lpstr>Characterization of the set of rendezvous time slots</vt:lpstr>
      <vt:lpstr>One-cycle permutation</vt:lpstr>
      <vt:lpstr>Π-algorithm with one-cycle permutation</vt:lpstr>
      <vt:lpstr>Π-algorithm with Random Permutations</vt:lpstr>
      <vt:lpstr>Fairness of Random Permutation-Based Selection</vt:lpstr>
      <vt:lpstr>Optimality of Consistent CH Algorithms</vt:lpstr>
      <vt:lpstr>Optimality of Consistent CH Algorithms</vt:lpstr>
      <vt:lpstr>Design principles for the 𝚷-algorithm</vt:lpstr>
      <vt:lpstr>Implementation: LSH2</vt:lpstr>
      <vt:lpstr>The modulo algorithm</vt:lpstr>
      <vt:lpstr>Virtual clocks: O(n) Time Complexity</vt:lpstr>
      <vt:lpstr>PowerPoint 簡報</vt:lpstr>
      <vt:lpstr>On the Choice of Generator</vt:lpstr>
      <vt:lpstr>Simulation: 2 users in the synchronous setting (the sym/sync/hetero/global MRP)</vt:lpstr>
      <vt:lpstr>PowerPoint 簡報</vt:lpstr>
      <vt:lpstr>Using a 𝚷-algorithm in the asynchronous setting</vt:lpstr>
      <vt:lpstr>Dimensionality Reduction</vt:lpstr>
      <vt:lpstr>Random sampling from multisets</vt:lpstr>
      <vt:lpstr>Mitigating Empty-Intersection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張正尚</cp:lastModifiedBy>
  <cp:revision>1526</cp:revision>
  <dcterms:created xsi:type="dcterms:W3CDTF">2018-07-02T05:24:52Z</dcterms:created>
  <dcterms:modified xsi:type="dcterms:W3CDTF">2025-08-04T04:18:28Z</dcterms:modified>
</cp:coreProperties>
</file>